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41"/>
  </p:notesMasterIdLst>
  <p:sldIdLst>
    <p:sldId id="2756" r:id="rId2"/>
    <p:sldId id="2734" r:id="rId3"/>
    <p:sldId id="2711" r:id="rId4"/>
    <p:sldId id="2780" r:id="rId5"/>
    <p:sldId id="2761" r:id="rId6"/>
    <p:sldId id="2782" r:id="rId7"/>
    <p:sldId id="2784" r:id="rId8"/>
    <p:sldId id="2762" r:id="rId9"/>
    <p:sldId id="2757" r:id="rId10"/>
    <p:sldId id="2785" r:id="rId11"/>
    <p:sldId id="2787" r:id="rId12"/>
    <p:sldId id="2758" r:id="rId13"/>
    <p:sldId id="2789" r:id="rId14"/>
    <p:sldId id="2771" r:id="rId15"/>
    <p:sldId id="2773" r:id="rId16"/>
    <p:sldId id="2759" r:id="rId17"/>
    <p:sldId id="2779" r:id="rId18"/>
    <p:sldId id="2778" r:id="rId19"/>
    <p:sldId id="2760" r:id="rId20"/>
    <p:sldId id="2763" r:id="rId21"/>
    <p:sldId id="2774" r:id="rId22"/>
    <p:sldId id="2775" r:id="rId23"/>
    <p:sldId id="2776" r:id="rId24"/>
    <p:sldId id="2724" r:id="rId25"/>
    <p:sldId id="2752" r:id="rId26"/>
    <p:sldId id="2725" r:id="rId27"/>
    <p:sldId id="2721" r:id="rId28"/>
    <p:sldId id="2722" r:id="rId29"/>
    <p:sldId id="2746" r:id="rId30"/>
    <p:sldId id="2718" r:id="rId31"/>
    <p:sldId id="2744" r:id="rId32"/>
    <p:sldId id="2751" r:id="rId33"/>
    <p:sldId id="2743" r:id="rId34"/>
    <p:sldId id="2715" r:id="rId35"/>
    <p:sldId id="2720" r:id="rId36"/>
    <p:sldId id="2712" r:id="rId37"/>
    <p:sldId id="2713" r:id="rId38"/>
    <p:sldId id="2729" r:id="rId39"/>
    <p:sldId id="2719" r:id="rId40"/>
  </p:sldIdLst>
  <p:sldSz cx="12858750" cy="7232650"/>
  <p:notesSz cx="6858000" cy="9144000"/>
  <p:custDataLst>
    <p:tags r:id="rId4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40AB0A9-7491-4355-8C2A-B40A47359FBC}">
          <p14:sldIdLst>
            <p14:sldId id="2756"/>
            <p14:sldId id="2734"/>
          </p14:sldIdLst>
        </p14:section>
        <p14:section name="1. 美美小廚現況" id="{9F107875-B1D2-4BBF-A375-65B13446FC7D}">
          <p14:sldIdLst>
            <p14:sldId id="2711"/>
            <p14:sldId id="2780"/>
            <p14:sldId id="2761"/>
            <p14:sldId id="2782"/>
            <p14:sldId id="2784"/>
            <p14:sldId id="2762"/>
          </p14:sldIdLst>
        </p14:section>
        <p14:section name="2.面臨問題分析" id="{6F2F37EE-EE93-4E90-A911-EA289367FF54}">
          <p14:sldIdLst>
            <p14:sldId id="2757"/>
            <p14:sldId id="2785"/>
            <p14:sldId id="2787"/>
          </p14:sldIdLst>
        </p14:section>
        <p14:section name="3. 建議解決方案" id="{346FAD08-4284-4AF0-82C6-5299199C8FC5}">
          <p14:sldIdLst>
            <p14:sldId id="2758"/>
            <p14:sldId id="2789"/>
            <p14:sldId id="2771"/>
            <p14:sldId id="2773"/>
          </p14:sldIdLst>
        </p14:section>
        <p14:section name="4 Q&amp;A" id="{32F3ADA2-F38A-4BE9-9477-756FA7B062C6}">
          <p14:sldIdLst>
            <p14:sldId id="2759"/>
            <p14:sldId id="2779"/>
            <p14:sldId id="2778"/>
            <p14:sldId id="2760"/>
          </p14:sldIdLst>
        </p14:section>
        <p14:section name="備用" id="{DF6A7366-60F4-43BF-A2AB-BA310C509579}">
          <p14:sldIdLst>
            <p14:sldId id="2763"/>
            <p14:sldId id="2774"/>
            <p14:sldId id="2775"/>
            <p14:sldId id="2776"/>
            <p14:sldId id="2724"/>
            <p14:sldId id="2752"/>
            <p14:sldId id="2725"/>
            <p14:sldId id="2721"/>
            <p14:sldId id="2722"/>
            <p14:sldId id="2746"/>
            <p14:sldId id="2718"/>
            <p14:sldId id="2744"/>
            <p14:sldId id="2751"/>
            <p14:sldId id="2743"/>
            <p14:sldId id="2715"/>
            <p14:sldId id="2720"/>
            <p14:sldId id="2712"/>
            <p14:sldId id="2713"/>
            <p14:sldId id="2729"/>
            <p14:sldId id="27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02B"/>
    <a:srgbClr val="FFCCFF"/>
    <a:srgbClr val="FF0066"/>
    <a:srgbClr val="FBFBFB"/>
    <a:srgbClr val="EEE5E7"/>
    <a:srgbClr val="009882"/>
    <a:srgbClr val="26A244"/>
    <a:srgbClr val="298EC0"/>
    <a:srgbClr val="B61922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47" autoAdjust="0"/>
    <p:restoredTop sz="92986" autoAdjust="0"/>
  </p:normalViewPr>
  <p:slideViewPr>
    <p:cSldViewPr>
      <p:cViewPr varScale="1">
        <p:scale>
          <a:sx n="65" d="100"/>
          <a:sy n="65" d="100"/>
        </p:scale>
        <p:origin x="720" y="78"/>
      </p:cViewPr>
      <p:guideLst>
        <p:guide orient="horz" pos="373"/>
        <p:guide pos="4050"/>
        <p:guide pos="557"/>
        <p:guide orient="horz" pos="4183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4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AE002B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4D8-4606-94E9-A7625C0762FB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D8-4606-94E9-A7625C0762FB}"/>
            </c:ext>
          </c:extLst>
        </c:ser>
        <c:ser>
          <c:idx val="1"/>
          <c:order val="1"/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D8-4606-94E9-A7625C07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59815488"/>
        <c:axId val="159816048"/>
      </c:barChart>
      <c:catAx>
        <c:axId val="15981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TW"/>
          </a:p>
        </c:txPr>
        <c:crossAx val="159816048"/>
        <c:crosses val="autoZero"/>
        <c:auto val="1"/>
        <c:lblAlgn val="ctr"/>
        <c:lblOffset val="100"/>
        <c:tickMarkSkip val="1"/>
        <c:noMultiLvlLbl val="0"/>
      </c:catAx>
      <c:valAx>
        <c:axId val="15981604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981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80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2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62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30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02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0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81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620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53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1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92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10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24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271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37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07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24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858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742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89999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05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623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3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59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31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5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4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0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87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28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1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970" r:id="rId4"/>
    <p:sldLayoutId id="214748402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5.pn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microsoft.com/office/2007/relationships/hdphoto" Target="../media/hdphoto4.wdp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64326" y="2176165"/>
            <a:ext cx="5565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buNone/>
            </a:pPr>
            <a:r>
              <a:rPr lang="zh-TW" altLang="en-US" sz="100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</a:t>
            </a:r>
            <a:endParaRPr lang="zh-CN" altLang="en-US" sz="100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6670898" y="5615350"/>
            <a:ext cx="5438412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報告學生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陳煒群  交大資管碩專一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          徐欣慧  交大資管碩專一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報告日期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2019/3/26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0323" y="1247459"/>
            <a:ext cx="270058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spc="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策略管理</a:t>
            </a:r>
            <a:endParaRPr lang="zh-CN" altLang="en-US" sz="8000" spc="5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D98D83-F40E-4785-B6DD-136874019E6E}"/>
              </a:ext>
            </a:extLst>
          </p:cNvPr>
          <p:cNvSpPr/>
          <p:nvPr/>
        </p:nvSpPr>
        <p:spPr>
          <a:xfrm>
            <a:off x="6501065" y="3705326"/>
            <a:ext cx="55281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eimei </a:t>
            </a:r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itchen</a:t>
            </a: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5E62CDB9-73D7-4D02-B147-415676C57E9C}"/>
              </a:ext>
            </a:extLst>
          </p:cNvPr>
          <p:cNvSpPr>
            <a:spLocks/>
          </p:cNvSpPr>
          <p:nvPr/>
        </p:nvSpPr>
        <p:spPr bwMode="auto">
          <a:xfrm>
            <a:off x="887859" y="4120824"/>
            <a:ext cx="1872000" cy="1872000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CFB0E-D26F-47D3-BE3A-E1DA9AB8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2" t="5996" r="15238" b="15421"/>
          <a:stretch/>
        </p:blipFill>
        <p:spPr>
          <a:xfrm rot="20714846">
            <a:off x="802639" y="3510121"/>
            <a:ext cx="2063430" cy="25280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3877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17" grpId="0"/>
      <p:bldP spid="17" grpId="1"/>
      <p:bldP spid="19" grpId="0"/>
      <p:bldP spid="2" grpId="0"/>
      <p:bldP spid="3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6"/>
            <a:ext cx="430276" cy="1868908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30"/>
            <a:ext cx="796931" cy="1078674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30"/>
            <a:ext cx="798606" cy="1078674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14127" y="527388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美美小廚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eaLnBrk="1" latinLnBrk="1" hangingPunct="1">
              <a:lnSpc>
                <a:spcPct val="110000"/>
              </a:lnSpc>
            </a:pPr>
            <a:r>
              <a:rPr lang="zh-TW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</a:rPr>
              <a:t>市場定位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defRPr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西洋快餐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defRPr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其它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中式快餐</a:t>
            </a: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早餐、午餐、下午茶、晚餐</a:t>
            </a:r>
          </a:p>
        </p:txBody>
      </p:sp>
      <p:sp>
        <p:nvSpPr>
          <p:cNvPr id="37" name="TextBox 24"/>
          <p:cNvSpPr txBox="1"/>
          <p:nvPr/>
        </p:nvSpPr>
        <p:spPr>
          <a:xfrm>
            <a:off x="3079467" y="1908042"/>
            <a:ext cx="162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中國文化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道地飲食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健康均衡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美美小廚的市場定位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2A6871A-F7E9-43BD-92B2-754A6D258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1CE891-23E4-49B9-9D57-CCFB3FA98A9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9EEDD1-526A-4401-A905-36B8F074E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3" y="1645185"/>
            <a:ext cx="2303519" cy="23035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2D97BF-48A3-4640-9265-59F694045E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03" y="1969808"/>
            <a:ext cx="1792014" cy="17920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ADF8BC-13C2-4FC8-B352-F986798243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4" y="4832011"/>
            <a:ext cx="3283347" cy="25894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7914B4-AAF5-4B59-83A8-886D6F1D1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78" y="1123515"/>
            <a:ext cx="2584716" cy="25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8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5" grpId="0"/>
      <p:bldP spid="37" grpId="0"/>
      <p:bldP spid="17" grpId="0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399996"/>
            <a:ext cx="2214639" cy="1207857"/>
            <a:chOff x="1331651" y="2817170"/>
            <a:chExt cx="2099921" cy="1145291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3" y="3460578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資金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6" y="2817170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424774"/>
            <a:ext cx="2214639" cy="1184961"/>
            <a:chOff x="3742306" y="2840663"/>
            <a:chExt cx="2099921" cy="1123580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72249" y="3332119"/>
              <a:ext cx="1923330" cy="63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3200" kern="0" dirty="0">
                  <a:solidFill>
                    <a:sysClr val="window" lastClr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品質</a:t>
              </a:r>
              <a:endParaRPr lang="zh-CN" altLang="en-US" sz="3200" kern="0" dirty="0">
                <a:solidFill>
                  <a:sysClr val="window" lastClr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9" y="284066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387281"/>
            <a:ext cx="2214639" cy="1220573"/>
            <a:chOff x="6152961" y="2805113"/>
            <a:chExt cx="2099921" cy="1157348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90806" y="3460577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TW" altLang="en-US" sz="320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擴張</a:t>
              </a:r>
              <a:endParaRPr lang="zh-CN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97033" y="280511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387280"/>
            <a:ext cx="2214639" cy="1220574"/>
            <a:chOff x="8563615" y="2805112"/>
            <a:chExt cx="2099921" cy="1157349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93558" y="3320009"/>
              <a:ext cx="1923330" cy="63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3200" kern="0" dirty="0">
                  <a:solidFill>
                    <a:sysClr val="window" lastClr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panose="020B0604020202020204" pitchFamily="34" charset="0"/>
                </a:rPr>
                <a:t>營利</a:t>
              </a:r>
              <a:endParaRPr lang="zh-CN" altLang="en-US" sz="3200" kern="0" dirty="0">
                <a:solidFill>
                  <a:sysClr val="window" lastClr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92412" y="2805112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美美小廚的需求</a:t>
            </a: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29FAED3-2496-48BE-89DE-CA2564968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1D2BF4F-1483-4DD9-BCB6-F8973D9B71CB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4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4840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建議解決方案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FF2CF8-8941-4B9E-A61E-28CBF7CCF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F89F04-265F-47E1-B853-B1BC1339971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0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508919" y="1608382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428130" y="1367433"/>
            <a:ext cx="3925222" cy="119562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直營為主，加盟為輔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2400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人才 品管 合作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508919" y="3061860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49622" y="2822053"/>
            <a:ext cx="3469536" cy="131091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仿造西洋大規模餐飲速食業企業模式</a:t>
            </a:r>
          </a:p>
        </p:txBody>
      </p:sp>
      <p:sp>
        <p:nvSpPr>
          <p:cNvPr id="142" name="Pentagon 36"/>
          <p:cNvSpPr/>
          <p:nvPr/>
        </p:nvSpPr>
        <p:spPr>
          <a:xfrm>
            <a:off x="512895" y="4638681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95158" y="4600566"/>
            <a:ext cx="3304846" cy="87297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打造中式餐飲業經營理念與飲食文化</a:t>
            </a:r>
          </a:p>
        </p:txBody>
      </p:sp>
      <p:grpSp>
        <p:nvGrpSpPr>
          <p:cNvPr id="146" name="Group 3"/>
          <p:cNvGrpSpPr/>
          <p:nvPr/>
        </p:nvGrpSpPr>
        <p:grpSpPr>
          <a:xfrm>
            <a:off x="4725428" y="3168615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3979159" y="4669591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建議解決方案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401535B-3FAC-4B3C-BFD6-76B1E5611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829335E-8944-4EEE-8D84-31345C4CF11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52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30" grpId="0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EE9EAC-87D2-483D-81E2-867FE0B835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DECECE-EF5C-48DE-B318-1CF7F074F6A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05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168E64-F720-4EE2-8028-B1014FE7F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1CE30C6-64DA-4564-8B4B-700DB67E23E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0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3184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04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307C20-9330-432C-8AC4-9B6CC7A4E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B1F39B-6A85-4B75-8D31-E00A2141157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3470CD-DB76-435D-BB93-CA45C4202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C2C213-468B-413C-86B0-5705B9EBBBC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30C835-CF9B-4989-9F1E-96F86ED76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645827-E297-46F6-94A4-D6C614C34A75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2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986081" y="4120825"/>
            <a:ext cx="1837183" cy="1837183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60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823909" y="3702586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3200" b="1" cap="all" dirty="0">
                <a:latin typeface="+mj-ea"/>
                <a:ea typeface="+mj-ea"/>
                <a:cs typeface="Arial" panose="020B0604020202020204" pitchFamily="34" charset="0"/>
              </a:rPr>
              <a:t>半年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汇报总结</a:t>
            </a:r>
            <a:r>
              <a:rPr lang="en-US" altLang="zh-CN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PPT</a:t>
            </a:r>
            <a:r>
              <a:rPr lang="zh-CN" altLang="en-US" sz="3200" b="1" cap="all" dirty="0">
                <a:solidFill>
                  <a:srgbClr val="AE002B"/>
                </a:solidFill>
                <a:latin typeface="+mj-ea"/>
                <a:ea typeface="+mj-ea"/>
                <a:cs typeface="Arial" panose="020B0604020202020204" pitchFamily="34" charset="0"/>
              </a:rPr>
              <a:t>模板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055706" y="1372096"/>
            <a:ext cx="270058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651E67F-FB27-42E8-BE6F-4A91F479A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D360D1F-4C65-47E2-9926-FED491394E4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6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7" grpId="0"/>
      <p:bldP spid="17" grpId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F52C6E2-8D09-46C7-9C5E-14A74D7B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480"/>
            <a:ext cx="12858750" cy="34974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63551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01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223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02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091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03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9588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04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214141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24008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18209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15077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1768124" y="3593366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14953" y="4984477"/>
            <a:ext cx="21206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美美小廚現況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08957" y="4984477"/>
            <a:ext cx="1875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建議解決方案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18833" y="2250266"/>
            <a:ext cx="299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微软雅黑" panose="020B0503020204020204" pitchFamily="34" charset="-122"/>
              </a:rPr>
              <a:t>Agenda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E25EF0-CD53-4542-8FF7-44FDC36BF893}"/>
              </a:ext>
            </a:extLst>
          </p:cNvPr>
          <p:cNvSpPr/>
          <p:nvPr/>
        </p:nvSpPr>
        <p:spPr>
          <a:xfrm>
            <a:off x="3798962" y="4984477"/>
            <a:ext cx="1970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面臨問題分析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584E6B-C20D-49AE-A368-5D57FF0F5413}"/>
              </a:ext>
            </a:extLst>
          </p:cNvPr>
          <p:cNvSpPr/>
          <p:nvPr/>
        </p:nvSpPr>
        <p:spPr>
          <a:xfrm>
            <a:off x="9463820" y="4988520"/>
            <a:ext cx="1875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Q&amp;A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D5C18B-CBE0-4BA0-A562-A50EA747D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28" y="80105"/>
            <a:ext cx="3460293" cy="34602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7F9C2C9-3FD8-453F-8B6B-2E1D7A7B94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BE0FDF5-2DCE-4A19-8F85-476658B2CCE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3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38" grpId="0"/>
      <p:bldP spid="43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B09BD1-1444-4A28-8077-0897623EE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9" y="17363"/>
            <a:ext cx="2160302" cy="1528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0EDA87-C1A6-4B92-B495-10153FFA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40" y="-185190"/>
            <a:ext cx="3665074" cy="39908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317FD5-B6C9-48A0-B505-9B18E16BA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03" y="2248173"/>
            <a:ext cx="2587804" cy="39075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CE6151-F3AD-4BFA-9802-C40A86D6E1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63" y="3709514"/>
            <a:ext cx="2909169" cy="28229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0C4925-620D-41C8-AAE5-771F69AEEC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47" y="-495939"/>
            <a:ext cx="2950301" cy="29503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B5C9EE3-41DC-4ADC-9D19-AEB450D626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122" y="3913423"/>
            <a:ext cx="2394873" cy="26381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B7D98E-62D2-42CF-97EA-87B1E97087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63" y="-812136"/>
            <a:ext cx="2360807" cy="318709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5A845D3-C0B3-4EFD-83A0-1B794BA5F7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0" y="2752229"/>
            <a:ext cx="2493520" cy="37802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159AA1-9599-45C3-94C7-A470C5BE04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CD77E-C27B-465A-B1C5-15495E942D0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6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4401265"/>
            <a:ext cx="12858044" cy="2831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596" y="2513360"/>
            <a:ext cx="3877834" cy="3233517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>
            <p:extLst/>
          </p:nvPr>
        </p:nvGraphicFramePr>
        <p:xfrm>
          <a:off x="7507001" y="4664779"/>
          <a:ext cx="4226317" cy="18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683750" y="2668195"/>
            <a:ext cx="3594178" cy="2024889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3421" y="4048042"/>
            <a:ext cx="3089387" cy="17773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492122" y="4145855"/>
            <a:ext cx="2328881" cy="1482189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8"/>
          <p:cNvSpPr txBox="1"/>
          <p:nvPr/>
        </p:nvSpPr>
        <p:spPr>
          <a:xfrm>
            <a:off x="6918008" y="245248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349"/>
          <p:cNvSpPr txBox="1"/>
          <p:nvPr/>
        </p:nvSpPr>
        <p:spPr>
          <a:xfrm>
            <a:off x="6918009" y="2783651"/>
            <a:ext cx="4895198" cy="110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8BCF247-2A77-47F3-88E8-84E43713C6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241B7B7-B04E-41CD-AA7E-1D182EE1B94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8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0" grpId="0"/>
      <p:bldP spid="11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748" y="2618684"/>
            <a:ext cx="2541473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545" y="3405570"/>
            <a:ext cx="1089921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7881" y="3593920"/>
            <a:ext cx="711545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549" y="2263749"/>
            <a:ext cx="709871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050" y="4696396"/>
            <a:ext cx="711545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930" y="2618684"/>
            <a:ext cx="2543148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59" y="3405570"/>
            <a:ext cx="1088246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399" y="3593920"/>
            <a:ext cx="709871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731" y="2263749"/>
            <a:ext cx="711545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230" y="4696396"/>
            <a:ext cx="709871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838" y="2998733"/>
            <a:ext cx="2338891" cy="2338892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096" y="2560086"/>
            <a:ext cx="2340566" cy="2338892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TextBox 23"/>
          <p:cNvSpPr txBox="1"/>
          <p:nvPr/>
        </p:nvSpPr>
        <p:spPr>
          <a:xfrm>
            <a:off x="4708671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670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9062956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955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1501014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013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2" name="TextBox 23"/>
          <p:cNvSpPr txBox="1"/>
          <p:nvPr/>
        </p:nvSpPr>
        <p:spPr>
          <a:xfrm>
            <a:off x="5855299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298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5E64DB7-562F-47BE-A4F7-7253B78AF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8D20F33-362D-4A24-B2BF-F92DB3236C8C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8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297688" y="55562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blipFill dpi="0" rotWithShape="1"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49"/>
          <p:cNvGrpSpPr/>
          <p:nvPr/>
        </p:nvGrpSpPr>
        <p:grpSpPr>
          <a:xfrm>
            <a:off x="3315296" y="1657794"/>
            <a:ext cx="6309491" cy="2947368"/>
            <a:chOff x="2357422" y="1178940"/>
            <a:chExt cx="4486995" cy="2096021"/>
          </a:xfrm>
        </p:grpSpPr>
        <p:grpSp>
          <p:nvGrpSpPr>
            <p:cNvPr id="29" name="Group 2"/>
            <p:cNvGrpSpPr/>
            <p:nvPr/>
          </p:nvGrpSpPr>
          <p:grpSpPr>
            <a:xfrm>
              <a:off x="2357422" y="1178940"/>
              <a:ext cx="2453635" cy="2033783"/>
              <a:chOff x="152400" y="438150"/>
              <a:chExt cx="6307824" cy="5228470"/>
            </a:xfrm>
          </p:grpSpPr>
          <p:pic>
            <p:nvPicPr>
              <p:cNvPr id="36" name="Picture 5" descr="ima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438150"/>
                <a:ext cx="6307824" cy="52284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Rectangle 4"/>
              <p:cNvSpPr/>
              <p:nvPr/>
            </p:nvSpPr>
            <p:spPr>
              <a:xfrm>
                <a:off x="381000" y="666750"/>
                <a:ext cx="5867400" cy="3505200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4006494" y="1893411"/>
              <a:ext cx="2288837" cy="1381550"/>
              <a:chOff x="336947" y="1950447"/>
              <a:chExt cx="6745544" cy="4071635"/>
            </a:xfrm>
          </p:grpSpPr>
          <p:pic>
            <p:nvPicPr>
              <p:cNvPr id="34" name="Picture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35" name="Rectangle 7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8"/>
            <p:cNvGrpSpPr/>
            <p:nvPr/>
          </p:nvGrpSpPr>
          <p:grpSpPr>
            <a:xfrm>
              <a:off x="6406729" y="2294497"/>
              <a:ext cx="437688" cy="917910"/>
              <a:chOff x="685800" y="514350"/>
              <a:chExt cx="1985010" cy="4162944"/>
            </a:xfrm>
          </p:grpSpPr>
          <p:pic>
            <p:nvPicPr>
              <p:cNvPr id="32" name="Picture 9" descr="iPhone-5-(black)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514350"/>
                <a:ext cx="1985010" cy="41629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Rectangle 10"/>
              <p:cNvSpPr/>
              <p:nvPr/>
            </p:nvSpPr>
            <p:spPr>
              <a:xfrm>
                <a:off x="838200" y="1123950"/>
                <a:ext cx="1676400" cy="2971799"/>
              </a:xfrm>
              <a:prstGeom prst="rect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8" name="Straight Connector 13"/>
          <p:cNvCxnSpPr>
            <a:stCxn id="57" idx="6"/>
            <a:endCxn id="76" idx="2"/>
          </p:cNvCxnSpPr>
          <p:nvPr/>
        </p:nvCxnSpPr>
        <p:spPr>
          <a:xfrm>
            <a:off x="2703481" y="5123138"/>
            <a:ext cx="3324077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/>
          <p:cNvCxnSpPr>
            <a:stCxn id="76" idx="6"/>
            <a:endCxn id="67" idx="2"/>
          </p:cNvCxnSpPr>
          <p:nvPr/>
        </p:nvCxnSpPr>
        <p:spPr>
          <a:xfrm>
            <a:off x="6721648" y="5123138"/>
            <a:ext cx="3223623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/>
          <p:nvPr/>
        </p:nvGrpSpPr>
        <p:grpSpPr>
          <a:xfrm>
            <a:off x="1105304" y="4776096"/>
            <a:ext cx="2511354" cy="1941963"/>
            <a:chOff x="785786" y="3396519"/>
            <a:chExt cx="1785950" cy="1381027"/>
          </a:xfrm>
        </p:grpSpPr>
        <p:grpSp>
          <p:nvGrpSpPr>
            <p:cNvPr id="55" name="Group 43"/>
            <p:cNvGrpSpPr/>
            <p:nvPr/>
          </p:nvGrpSpPr>
          <p:grpSpPr>
            <a:xfrm>
              <a:off x="785786" y="4000510"/>
              <a:ext cx="1785950" cy="777036"/>
              <a:chOff x="785786" y="4000510"/>
              <a:chExt cx="1785950" cy="777036"/>
            </a:xfrm>
          </p:grpSpPr>
          <p:sp>
            <p:nvSpPr>
              <p:cNvPr id="62" name="Rectangle 16"/>
              <p:cNvSpPr/>
              <p:nvPr/>
            </p:nvSpPr>
            <p:spPr>
              <a:xfrm>
                <a:off x="78578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Rectangle 19"/>
              <p:cNvSpPr/>
              <p:nvPr/>
            </p:nvSpPr>
            <p:spPr>
              <a:xfrm>
                <a:off x="1054551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6" name="Group 44"/>
            <p:cNvGrpSpPr/>
            <p:nvPr/>
          </p:nvGrpSpPr>
          <p:grpSpPr>
            <a:xfrm>
              <a:off x="1428728" y="3396519"/>
              <a:ext cx="493602" cy="493602"/>
              <a:chOff x="1428728" y="3396519"/>
              <a:chExt cx="493602" cy="493602"/>
            </a:xfrm>
          </p:grpSpPr>
          <p:sp>
            <p:nvSpPr>
              <p:cNvPr id="57" name="Oval 11"/>
              <p:cNvSpPr/>
              <p:nvPr/>
            </p:nvSpPr>
            <p:spPr>
              <a:xfrm>
                <a:off x="142872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8" name="Group 31"/>
              <p:cNvGrpSpPr/>
              <p:nvPr/>
            </p:nvGrpSpPr>
            <p:grpSpPr>
              <a:xfrm>
                <a:off x="1511112" y="3600989"/>
                <a:ext cx="338470" cy="11958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59" name="Freeform 19"/>
                <p:cNvSpPr>
                  <a:spLocks/>
                </p:cNvSpPr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</p:grpSp>
        </p:grpSp>
      </p:grpSp>
      <p:grpSp>
        <p:nvGrpSpPr>
          <p:cNvPr id="64" name="Group 52"/>
          <p:cNvGrpSpPr/>
          <p:nvPr/>
        </p:nvGrpSpPr>
        <p:grpSpPr>
          <a:xfrm>
            <a:off x="9041183" y="4776096"/>
            <a:ext cx="2511354" cy="1941963"/>
            <a:chOff x="6429388" y="3396519"/>
            <a:chExt cx="1785950" cy="1381027"/>
          </a:xfrm>
        </p:grpSpPr>
        <p:grpSp>
          <p:nvGrpSpPr>
            <p:cNvPr id="65" name="Group 42"/>
            <p:cNvGrpSpPr/>
            <p:nvPr/>
          </p:nvGrpSpPr>
          <p:grpSpPr>
            <a:xfrm>
              <a:off x="6429388" y="4000510"/>
              <a:ext cx="1785950" cy="777036"/>
              <a:chOff x="6429388" y="4000510"/>
              <a:chExt cx="1785950" cy="777036"/>
            </a:xfrm>
          </p:grpSpPr>
          <p:sp>
            <p:nvSpPr>
              <p:cNvPr id="71" name="Rectangle 18"/>
              <p:cNvSpPr/>
              <p:nvPr/>
            </p:nvSpPr>
            <p:spPr>
              <a:xfrm>
                <a:off x="6429388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21"/>
              <p:cNvSpPr/>
              <p:nvPr/>
            </p:nvSpPr>
            <p:spPr>
              <a:xfrm>
                <a:off x="6721563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66" name="Group 46"/>
            <p:cNvGrpSpPr/>
            <p:nvPr/>
          </p:nvGrpSpPr>
          <p:grpSpPr>
            <a:xfrm>
              <a:off x="7072330" y="3396519"/>
              <a:ext cx="493602" cy="493602"/>
              <a:chOff x="7072330" y="3396519"/>
              <a:chExt cx="493602" cy="493602"/>
            </a:xfrm>
          </p:grpSpPr>
          <p:sp>
            <p:nvSpPr>
              <p:cNvPr id="67" name="Oval 14"/>
              <p:cNvSpPr/>
              <p:nvPr/>
            </p:nvSpPr>
            <p:spPr>
              <a:xfrm>
                <a:off x="7072330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" name="Group 40"/>
              <p:cNvGrpSpPr/>
              <p:nvPr/>
            </p:nvGrpSpPr>
            <p:grpSpPr>
              <a:xfrm>
                <a:off x="7196779" y="3508006"/>
                <a:ext cx="257392" cy="257392"/>
                <a:chOff x="928662" y="2428874"/>
                <a:chExt cx="366050" cy="366050"/>
              </a:xfrm>
              <a:solidFill>
                <a:schemeClr val="bg1"/>
              </a:solidFill>
            </p:grpSpPr>
            <p:sp>
              <p:nvSpPr>
                <p:cNvPr id="69" name="AutoShape 126"/>
                <p:cNvSpPr>
                  <a:spLocks/>
                </p:cNvSpPr>
                <p:nvPr/>
              </p:nvSpPr>
              <p:spPr bwMode="auto">
                <a:xfrm>
                  <a:off x="928662" y="2428874"/>
                  <a:ext cx="366050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0" name="AutoShape 127"/>
                <p:cNvSpPr>
                  <a:spLocks/>
                </p:cNvSpPr>
                <p:nvPr/>
              </p:nvSpPr>
              <p:spPr bwMode="auto">
                <a:xfrm>
                  <a:off x="1076959" y="2485816"/>
                  <a:ext cx="86350" cy="857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Group 51"/>
          <p:cNvGrpSpPr/>
          <p:nvPr/>
        </p:nvGrpSpPr>
        <p:grpSpPr>
          <a:xfrm>
            <a:off x="5123471" y="4776096"/>
            <a:ext cx="2511354" cy="1941963"/>
            <a:chOff x="3643306" y="3396519"/>
            <a:chExt cx="1785950" cy="1381027"/>
          </a:xfrm>
        </p:grpSpPr>
        <p:grpSp>
          <p:nvGrpSpPr>
            <p:cNvPr id="74" name="Group 41"/>
            <p:cNvGrpSpPr/>
            <p:nvPr/>
          </p:nvGrpSpPr>
          <p:grpSpPr>
            <a:xfrm>
              <a:off x="3643306" y="4000510"/>
              <a:ext cx="1785950" cy="777036"/>
              <a:chOff x="3643306" y="4000510"/>
              <a:chExt cx="1785950" cy="777036"/>
            </a:xfrm>
          </p:grpSpPr>
          <p:sp>
            <p:nvSpPr>
              <p:cNvPr id="80" name="Rectangle 17"/>
              <p:cNvSpPr/>
              <p:nvPr/>
            </p:nvSpPr>
            <p:spPr>
              <a:xfrm>
                <a:off x="364330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Rectangle 20"/>
              <p:cNvSpPr/>
              <p:nvPr/>
            </p:nvSpPr>
            <p:spPr>
              <a:xfrm>
                <a:off x="3896070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75" name="Group 45"/>
            <p:cNvGrpSpPr/>
            <p:nvPr/>
          </p:nvGrpSpPr>
          <p:grpSpPr>
            <a:xfrm>
              <a:off x="4286248" y="3396519"/>
              <a:ext cx="493602" cy="493602"/>
              <a:chOff x="4286248" y="3396519"/>
              <a:chExt cx="493602" cy="493602"/>
            </a:xfrm>
          </p:grpSpPr>
          <p:sp>
            <p:nvSpPr>
              <p:cNvPr id="76" name="Oval 12"/>
              <p:cNvSpPr/>
              <p:nvPr/>
            </p:nvSpPr>
            <p:spPr>
              <a:xfrm>
                <a:off x="428624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39"/>
              <p:cNvGrpSpPr/>
              <p:nvPr/>
            </p:nvGrpSpPr>
            <p:grpSpPr>
              <a:xfrm>
                <a:off x="4401717" y="3508006"/>
                <a:ext cx="257832" cy="257392"/>
                <a:chOff x="195935" y="2428874"/>
                <a:chExt cx="366676" cy="366050"/>
              </a:xfrm>
              <a:solidFill>
                <a:schemeClr val="bg1"/>
              </a:solidFill>
            </p:grpSpPr>
            <p:sp>
              <p:nvSpPr>
                <p:cNvPr id="78" name="AutoShape 128"/>
                <p:cNvSpPr>
                  <a:spLocks/>
                </p:cNvSpPr>
                <p:nvPr/>
              </p:nvSpPr>
              <p:spPr bwMode="auto">
                <a:xfrm>
                  <a:off x="195935" y="2428874"/>
                  <a:ext cx="366676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9" name="AutoShape 129"/>
                <p:cNvSpPr>
                  <a:spLocks/>
                </p:cNvSpPr>
                <p:nvPr/>
              </p:nvSpPr>
              <p:spPr bwMode="auto">
                <a:xfrm>
                  <a:off x="424951" y="2474552"/>
                  <a:ext cx="91356" cy="91356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1" name="TextBox 348"/>
          <p:cNvSpPr txBox="1"/>
          <p:nvPr/>
        </p:nvSpPr>
        <p:spPr>
          <a:xfrm>
            <a:off x="8246096" y="161355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2" name="TextBox 349"/>
          <p:cNvSpPr txBox="1"/>
          <p:nvPr/>
        </p:nvSpPr>
        <p:spPr>
          <a:xfrm>
            <a:off x="8246097" y="1944725"/>
            <a:ext cx="314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DD8ED2D7-6459-448D-AB9E-2369B68E87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33AD8A77-7B40-4EF3-86DD-32615652817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6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/>
      <p:bldP spid="52" grpId="0"/>
      <p:bldP spid="84" grpId="0"/>
      <p:bldP spid="48" grpId="0" animBg="1"/>
      <p:bldP spid="8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>
            <a:spLocks/>
          </p:cNvSpPr>
          <p:nvPr/>
        </p:nvSpPr>
        <p:spPr bwMode="auto">
          <a:xfrm>
            <a:off x="4217988" y="2071688"/>
            <a:ext cx="4397375" cy="1187450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275" y="3540125"/>
            <a:ext cx="3227388" cy="1017588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6" name="Freeform 2353"/>
          <p:cNvSpPr>
            <a:spLocks/>
          </p:cNvSpPr>
          <p:nvPr/>
        </p:nvSpPr>
        <p:spPr bwMode="auto">
          <a:xfrm>
            <a:off x="5395912" y="4795837"/>
            <a:ext cx="2405063" cy="784225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7" name="Freeform 2354"/>
          <p:cNvSpPr>
            <a:spLocks/>
          </p:cNvSpPr>
          <p:nvPr/>
        </p:nvSpPr>
        <p:spPr bwMode="auto">
          <a:xfrm>
            <a:off x="5600700" y="5145087"/>
            <a:ext cx="2214563" cy="110013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8" name="Freeform 2355"/>
          <p:cNvSpPr>
            <a:spLocks/>
          </p:cNvSpPr>
          <p:nvPr/>
        </p:nvSpPr>
        <p:spPr bwMode="auto">
          <a:xfrm>
            <a:off x="5349875" y="3887787"/>
            <a:ext cx="2890838" cy="1438275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9" name="Freeform 2356"/>
          <p:cNvSpPr>
            <a:spLocks/>
          </p:cNvSpPr>
          <p:nvPr/>
        </p:nvSpPr>
        <p:spPr bwMode="auto">
          <a:xfrm>
            <a:off x="4932363" y="2451100"/>
            <a:ext cx="3706813" cy="1844675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2026" y="2874963"/>
            <a:ext cx="687388" cy="2784475"/>
            <a:chOff x="7312026" y="2874963"/>
            <a:chExt cx="687388" cy="2784475"/>
          </a:xfrm>
        </p:grpSpPr>
        <p:sp>
          <p:nvSpPr>
            <p:cNvPr id="4150" name="Freeform 2357"/>
            <p:cNvSpPr>
              <a:spLocks/>
            </p:cNvSpPr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4" name="任意多边形 2433"/>
            <p:cNvSpPr>
              <a:spLocks/>
            </p:cNvSpPr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33" name="任意多边形 2432"/>
            <p:cNvSpPr>
              <a:spLocks/>
            </p:cNvSpPr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1" name="TextBox 23"/>
          <p:cNvSpPr txBox="1"/>
          <p:nvPr/>
        </p:nvSpPr>
        <p:spPr>
          <a:xfrm>
            <a:off x="1580956" y="2343132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1580957" y="20776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23"/>
          <p:cNvSpPr txBox="1"/>
          <p:nvPr/>
        </p:nvSpPr>
        <p:spPr>
          <a:xfrm>
            <a:off x="1580956" y="494601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1580957" y="46805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TextBox 23"/>
          <p:cNvSpPr txBox="1"/>
          <p:nvPr/>
        </p:nvSpPr>
        <p:spPr>
          <a:xfrm>
            <a:off x="8990745" y="373616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8990746" y="34707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440B519-55B0-49D9-89B9-09BCBCC148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425D6F3-0831-4346-B257-B8A47BD213B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7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67750" y="3762623"/>
            <a:ext cx="1581711" cy="417982"/>
            <a:chOff x="1424694" y="3437117"/>
            <a:chExt cx="1499779" cy="396331"/>
          </a:xfrm>
          <a:solidFill>
            <a:srgbClr val="AE002B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22007" y="3917263"/>
            <a:ext cx="1581711" cy="406378"/>
            <a:chOff x="2993261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76263" y="3762623"/>
            <a:ext cx="1581711" cy="417981"/>
            <a:chOff x="4561827" y="3437117"/>
            <a:chExt cx="1499779" cy="396330"/>
          </a:xfrm>
          <a:solidFill>
            <a:srgbClr val="AE002B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30520" y="3917263"/>
            <a:ext cx="1581711" cy="406378"/>
            <a:chOff x="6130393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39033" y="3917264"/>
            <a:ext cx="1581711" cy="406377"/>
            <a:chOff x="9267526" y="3583748"/>
            <a:chExt cx="1499779" cy="385327"/>
          </a:xfrm>
          <a:solidFill>
            <a:schemeClr val="bg1">
              <a:lumMod val="50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884777" y="3762623"/>
            <a:ext cx="1581711" cy="417982"/>
            <a:chOff x="7698960" y="3437117"/>
            <a:chExt cx="1499779" cy="396331"/>
          </a:xfrm>
          <a:solidFill>
            <a:srgbClr val="AE002B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085032" y="4413992"/>
            <a:ext cx="489711" cy="490548"/>
            <a:chOff x="9145588" y="4435475"/>
            <a:chExt cx="464344" cy="465138"/>
          </a:xfrm>
          <a:solidFill>
            <a:schemeClr val="bg1">
              <a:lumMod val="50000"/>
            </a:schemeClr>
          </a:solidFill>
        </p:grpSpPr>
        <p:sp>
          <p:nvSpPr>
            <p:cNvPr id="99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03320" y="3198527"/>
            <a:ext cx="489711" cy="489711"/>
            <a:chOff x="7287419" y="2577307"/>
            <a:chExt cx="464344" cy="464344"/>
          </a:xfrm>
          <a:solidFill>
            <a:srgbClr val="AE002B"/>
          </a:solidFill>
        </p:grpSpPr>
        <p:sp>
          <p:nvSpPr>
            <p:cNvPr id="109" name="AutoShape 56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>
            <a:spLocks/>
          </p:cNvSpPr>
          <p:nvPr/>
        </p:nvSpPr>
        <p:spPr bwMode="auto">
          <a:xfrm>
            <a:off x="3391315" y="4404050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/>
          <a:p>
            <a:pPr algn="ctr" defTabSz="241082" hangingPunct="0">
              <a:lnSpc>
                <a:spcPct val="130000"/>
              </a:lnSpc>
            </a:pPr>
            <a:endParaRPr lang="en-US" sz="1476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194389" y="3191745"/>
            <a:ext cx="490548" cy="412697"/>
            <a:chOff x="5368132" y="2625725"/>
            <a:chExt cx="465138" cy="391319"/>
          </a:xfrm>
          <a:solidFill>
            <a:srgbClr val="AE002B"/>
          </a:solidFill>
        </p:grpSpPr>
        <p:sp>
          <p:nvSpPr>
            <p:cNvPr id="114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13750" y="3198110"/>
            <a:ext cx="489711" cy="382561"/>
            <a:chOff x="2581275" y="1710532"/>
            <a:chExt cx="464344" cy="362744"/>
          </a:xfrm>
          <a:solidFill>
            <a:srgbClr val="AE002B"/>
          </a:solidFill>
        </p:grpSpPr>
        <p:sp>
          <p:nvSpPr>
            <p:cNvPr id="118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53855" y="4404050"/>
            <a:ext cx="336520" cy="490548"/>
            <a:chOff x="5441157" y="4440238"/>
            <a:chExt cx="319088" cy="465138"/>
          </a:xfrm>
          <a:solidFill>
            <a:schemeClr val="bg1">
              <a:lumMod val="50000"/>
            </a:schemeClr>
          </a:solidFill>
        </p:grpSpPr>
        <p:sp>
          <p:nvSpPr>
            <p:cNvPr id="126" name="AutoShape 97"/>
            <p:cNvSpPr>
              <a:spLocks/>
            </p:cNvSpPr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>
              <a:spLocks/>
            </p:cNvSpPr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>
              <a:spLocks/>
            </p:cNvSpPr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9381704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9381703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1" name="TextBox 23"/>
          <p:cNvSpPr txBox="1"/>
          <p:nvPr/>
        </p:nvSpPr>
        <p:spPr>
          <a:xfrm>
            <a:off x="7829995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829994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3" name="TextBox 23"/>
          <p:cNvSpPr txBox="1"/>
          <p:nvPr/>
        </p:nvSpPr>
        <p:spPr>
          <a:xfrm>
            <a:off x="5955013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955012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5" name="TextBox 23"/>
          <p:cNvSpPr txBox="1"/>
          <p:nvPr/>
        </p:nvSpPr>
        <p:spPr>
          <a:xfrm>
            <a:off x="4597267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597266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7" name="TextBox 23"/>
          <p:cNvSpPr txBox="1"/>
          <p:nvPr/>
        </p:nvSpPr>
        <p:spPr>
          <a:xfrm>
            <a:off x="2796176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796175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9" name="TextBox 23"/>
          <p:cNvSpPr txBox="1"/>
          <p:nvPr/>
        </p:nvSpPr>
        <p:spPr>
          <a:xfrm>
            <a:off x="1290649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90648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A499DF7D-AD65-46A5-BB66-3ED3802DA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9A9BBB10-30B6-451D-9CE3-465D0C991EF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04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63" grpId="0"/>
      <p:bldP spid="64" grpId="0" animBg="1"/>
      <p:bldP spid="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5"/>
            <a:ext cx="430276" cy="200237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29"/>
            <a:ext cx="796931" cy="1212139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29"/>
            <a:ext cx="798606" cy="1212139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24173" y="542430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8761356" y="437855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2340127" y="231191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079468" y="190804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TextBox 23"/>
          <p:cNvSpPr txBox="1"/>
          <p:nvPr/>
        </p:nvSpPr>
        <p:spPr>
          <a:xfrm>
            <a:off x="1207978" y="437142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947319" y="396755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2A6871A-F7E9-43BD-92B2-754A6D258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1CE891-23E4-49B9-9D57-CCFB3FA98A9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6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17" grpId="0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>
            <a:spLocks/>
          </p:cNvSpPr>
          <p:nvPr/>
        </p:nvSpPr>
        <p:spPr bwMode="auto">
          <a:xfrm>
            <a:off x="7522889" y="569164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2" name="AutoShape 4"/>
          <p:cNvSpPr>
            <a:spLocks/>
          </p:cNvSpPr>
          <p:nvPr/>
        </p:nvSpPr>
        <p:spPr bwMode="auto">
          <a:xfrm>
            <a:off x="4764604" y="356705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4" name="AutoShape 6"/>
          <p:cNvSpPr>
            <a:spLocks/>
          </p:cNvSpPr>
          <p:nvPr/>
        </p:nvSpPr>
        <p:spPr bwMode="auto">
          <a:xfrm>
            <a:off x="7509495" y="412038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6" name="AutoShape 8"/>
          <p:cNvSpPr>
            <a:spLocks/>
          </p:cNvSpPr>
          <p:nvPr/>
        </p:nvSpPr>
        <p:spPr bwMode="auto">
          <a:xfrm>
            <a:off x="4751210" y="2174096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8" name="AutoShape 10"/>
          <p:cNvSpPr>
            <a:spLocks/>
          </p:cNvSpPr>
          <p:nvPr/>
        </p:nvSpPr>
        <p:spPr bwMode="auto">
          <a:xfrm>
            <a:off x="4785531" y="5127428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500" name="AutoShape 12"/>
          <p:cNvSpPr>
            <a:spLocks/>
          </p:cNvSpPr>
          <p:nvPr/>
        </p:nvSpPr>
        <p:spPr bwMode="auto">
          <a:xfrm>
            <a:off x="7504472" y="2727427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5615947" y="5491572"/>
            <a:ext cx="1656645" cy="495570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V="1">
            <a:off x="5618459" y="4460249"/>
            <a:ext cx="1623160" cy="1017092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614273" y="3910267"/>
            <a:ext cx="1625672" cy="547471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617621" y="3082362"/>
            <a:ext cx="1590513" cy="831253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5630178" y="2507267"/>
            <a:ext cx="1574608" cy="562539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9" name="AutoShape 21"/>
          <p:cNvSpPr>
            <a:spLocks/>
          </p:cNvSpPr>
          <p:nvPr/>
        </p:nvSpPr>
        <p:spPr bwMode="auto">
          <a:xfrm>
            <a:off x="7090102" y="295177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0" name="AutoShape 22"/>
          <p:cNvSpPr>
            <a:spLocks/>
          </p:cNvSpPr>
          <p:nvPr/>
        </p:nvSpPr>
        <p:spPr bwMode="auto">
          <a:xfrm>
            <a:off x="7125260" y="4335519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1" name="AutoShape 23"/>
          <p:cNvSpPr>
            <a:spLocks/>
          </p:cNvSpPr>
          <p:nvPr/>
        </p:nvSpPr>
        <p:spPr bwMode="auto">
          <a:xfrm>
            <a:off x="7170464" y="5889200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2" name="AutoShape 24"/>
          <p:cNvSpPr>
            <a:spLocks/>
          </p:cNvSpPr>
          <p:nvPr/>
        </p:nvSpPr>
        <p:spPr bwMode="auto">
          <a:xfrm>
            <a:off x="5533073" y="238923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3" name="AutoShape 25"/>
          <p:cNvSpPr>
            <a:spLocks/>
          </p:cNvSpPr>
          <p:nvPr/>
        </p:nvSpPr>
        <p:spPr bwMode="auto">
          <a:xfrm>
            <a:off x="5514656" y="378218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4" name="AutoShape 26"/>
          <p:cNvSpPr>
            <a:spLocks/>
          </p:cNvSpPr>
          <p:nvPr/>
        </p:nvSpPr>
        <p:spPr bwMode="auto">
          <a:xfrm>
            <a:off x="5506285" y="535344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491642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24"/>
          <p:cNvSpPr txBox="1"/>
          <p:nvPr/>
        </p:nvSpPr>
        <p:spPr>
          <a:xfrm>
            <a:off x="2452296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TextBox 23"/>
          <p:cNvSpPr txBox="1"/>
          <p:nvPr/>
        </p:nvSpPr>
        <p:spPr>
          <a:xfrm>
            <a:off x="1491642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452296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4" name="TextBox 23"/>
          <p:cNvSpPr txBox="1"/>
          <p:nvPr/>
        </p:nvSpPr>
        <p:spPr>
          <a:xfrm>
            <a:off x="1491642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24"/>
          <p:cNvSpPr txBox="1"/>
          <p:nvPr/>
        </p:nvSpPr>
        <p:spPr>
          <a:xfrm>
            <a:off x="2452296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6" name="TextBox 23"/>
          <p:cNvSpPr txBox="1"/>
          <p:nvPr/>
        </p:nvSpPr>
        <p:spPr>
          <a:xfrm>
            <a:off x="8874413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8874413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8874413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8874413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0" name="TextBox 23"/>
          <p:cNvSpPr txBox="1"/>
          <p:nvPr/>
        </p:nvSpPr>
        <p:spPr>
          <a:xfrm>
            <a:off x="8874413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8874413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9EE5253-2EAD-4142-924D-0CC04741F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ED8422B3-BE6A-4961-8A78-1398E6CF2802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2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3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1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7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2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nimBg="1" autoUpdateAnimBg="0"/>
      <p:bldP spid="63496" grpId="0" animBg="1" autoUpdateAnimBg="0"/>
      <p:bldP spid="63500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31" grpId="0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8493695" y="3616325"/>
            <a:ext cx="418556" cy="418556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>
            <a:grpSpLocks/>
          </p:cNvGrpSpPr>
          <p:nvPr/>
        </p:nvGrpSpPr>
        <p:grpSpPr bwMode="auto">
          <a:xfrm>
            <a:off x="3993379" y="3616325"/>
            <a:ext cx="418556" cy="418556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6220098" y="1408022"/>
            <a:ext cx="418556" cy="418556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>
            <a:grpSpLocks/>
          </p:cNvGrpSpPr>
          <p:nvPr/>
        </p:nvGrpSpPr>
        <p:grpSpPr bwMode="auto">
          <a:xfrm>
            <a:off x="6220098" y="5868157"/>
            <a:ext cx="418556" cy="418556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>
            <a:grpSpLocks/>
          </p:cNvGrpSpPr>
          <p:nvPr/>
        </p:nvGrpSpPr>
        <p:grpSpPr bwMode="auto">
          <a:xfrm>
            <a:off x="4313383" y="1714774"/>
            <a:ext cx="4231988" cy="4235050"/>
            <a:chOff x="0" y="0"/>
            <a:chExt cx="4392474" cy="4393594"/>
          </a:xfrm>
        </p:grpSpPr>
        <p:grpSp>
          <p:nvGrpSpPr>
            <p:cNvPr id="10256" name="组合 44"/>
            <p:cNvGrpSpPr>
              <a:grpSpLocks/>
            </p:cNvGrpSpPr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>
                <a:grpSpLocks/>
              </p:cNvGrpSpPr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>
                  <a:spLocks/>
                </p:cNvSpPr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>
                  <a:spLocks/>
                </p:cNvSpPr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>
                  <a:spLocks/>
                </p:cNvSpPr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>
                  <a:spLocks/>
                </p:cNvSpPr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>
                  <a:spLocks/>
                </p:cNvSpPr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>
                  <a:spLocks/>
                </p:cNvSpPr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>
                  <a:spLocks/>
                </p:cNvSpPr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>
                <a:spLocks/>
              </p:cNvSpPr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49" y="923100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7" y="121260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612951" y="1706818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573605" y="13860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1107492" y="4020180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68146" y="36994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4" name="TextBox 23"/>
          <p:cNvSpPr txBox="1"/>
          <p:nvPr/>
        </p:nvSpPr>
        <p:spPr>
          <a:xfrm>
            <a:off x="9145434" y="3972070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9145434" y="36513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6" name="TextBox 23"/>
          <p:cNvSpPr txBox="1"/>
          <p:nvPr/>
        </p:nvSpPr>
        <p:spPr>
          <a:xfrm>
            <a:off x="6977061" y="6001083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6977061" y="568033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7813F49-8EA9-4678-B9D1-AA6CE84FD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260C5DF-3B9A-4806-A216-A0D7054D0519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6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  <p:bldP spid="37" grpId="0"/>
      <p:bldP spid="38" grpId="0" animBg="1"/>
      <p:bldP spid="3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9"/>
          <p:cNvGrpSpPr/>
          <p:nvPr/>
        </p:nvGrpSpPr>
        <p:grpSpPr>
          <a:xfrm>
            <a:off x="502579" y="1707697"/>
            <a:ext cx="2712263" cy="4331930"/>
            <a:chOff x="357158" y="1214428"/>
            <a:chExt cx="1928826" cy="3080653"/>
          </a:xfrm>
        </p:grpSpPr>
        <p:sp>
          <p:nvSpPr>
            <p:cNvPr id="46" name="Rectangle 1"/>
            <p:cNvSpPr/>
            <p:nvPr/>
          </p:nvSpPr>
          <p:spPr>
            <a:xfrm>
              <a:off x="357158" y="1214428"/>
              <a:ext cx="1926791" cy="1714512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77737" y="3500444"/>
              <a:ext cx="1708247" cy="794637"/>
              <a:chOff x="577737" y="3500444"/>
              <a:chExt cx="1708247" cy="794637"/>
            </a:xfrm>
          </p:grpSpPr>
          <p:sp>
            <p:nvSpPr>
              <p:cNvPr id="58" name="Rectangle 33"/>
              <p:cNvSpPr/>
              <p:nvPr/>
            </p:nvSpPr>
            <p:spPr>
              <a:xfrm>
                <a:off x="577737" y="3786196"/>
                <a:ext cx="1708247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Rectangle 34"/>
              <p:cNvSpPr/>
              <p:nvPr/>
            </p:nvSpPr>
            <p:spPr>
              <a:xfrm>
                <a:off x="614353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0" name="Group 58"/>
            <p:cNvGrpSpPr/>
            <p:nvPr/>
          </p:nvGrpSpPr>
          <p:grpSpPr>
            <a:xfrm>
              <a:off x="785786" y="1214428"/>
              <a:ext cx="1071570" cy="357172"/>
              <a:chOff x="785786" y="1214428"/>
              <a:chExt cx="1071570" cy="357172"/>
            </a:xfrm>
          </p:grpSpPr>
          <p:sp>
            <p:nvSpPr>
              <p:cNvPr id="52" name="Rectangle 42"/>
              <p:cNvSpPr/>
              <p:nvPr/>
            </p:nvSpPr>
            <p:spPr>
              <a:xfrm>
                <a:off x="785786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46"/>
              <p:cNvSpPr/>
              <p:nvPr/>
            </p:nvSpPr>
            <p:spPr>
              <a:xfrm>
                <a:off x="110210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77" name="Group 60"/>
          <p:cNvGrpSpPr/>
          <p:nvPr/>
        </p:nvGrpSpPr>
        <p:grpSpPr>
          <a:xfrm>
            <a:off x="3550657" y="1707697"/>
            <a:ext cx="2709401" cy="4331930"/>
            <a:chOff x="2524798" y="1214428"/>
            <a:chExt cx="1926791" cy="3080653"/>
          </a:xfrm>
        </p:grpSpPr>
        <p:sp>
          <p:nvSpPr>
            <p:cNvPr id="78" name="Rectangle 2"/>
            <p:cNvSpPr/>
            <p:nvPr/>
          </p:nvSpPr>
          <p:spPr>
            <a:xfrm>
              <a:off x="2524798" y="1214428"/>
              <a:ext cx="1926791" cy="1714512"/>
            </a:xfrm>
            <a:prstGeom prst="rect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56"/>
            <p:cNvGrpSpPr/>
            <p:nvPr/>
          </p:nvGrpSpPr>
          <p:grpSpPr>
            <a:xfrm>
              <a:off x="2779225" y="3500444"/>
              <a:ext cx="1649899" cy="794637"/>
              <a:chOff x="2779225" y="3500444"/>
              <a:chExt cx="1649899" cy="794637"/>
            </a:xfrm>
          </p:grpSpPr>
          <p:sp>
            <p:nvSpPr>
              <p:cNvPr id="84" name="Rectangle 36"/>
              <p:cNvSpPr/>
              <p:nvPr/>
            </p:nvSpPr>
            <p:spPr>
              <a:xfrm>
                <a:off x="2779225" y="3786196"/>
                <a:ext cx="1649899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Rectangle 37"/>
              <p:cNvSpPr/>
              <p:nvPr/>
            </p:nvSpPr>
            <p:spPr>
              <a:xfrm>
                <a:off x="2779225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81" name="Group 59"/>
            <p:cNvGrpSpPr/>
            <p:nvPr/>
          </p:nvGrpSpPr>
          <p:grpSpPr>
            <a:xfrm>
              <a:off x="2928926" y="1214428"/>
              <a:ext cx="1071570" cy="357172"/>
              <a:chOff x="2928926" y="1214428"/>
              <a:chExt cx="1071570" cy="357172"/>
            </a:xfrm>
          </p:grpSpPr>
          <p:sp>
            <p:nvSpPr>
              <p:cNvPr id="82" name="Rectangle 43"/>
              <p:cNvSpPr/>
              <p:nvPr/>
            </p:nvSpPr>
            <p:spPr>
              <a:xfrm>
                <a:off x="2928926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47"/>
              <p:cNvSpPr/>
              <p:nvPr/>
            </p:nvSpPr>
            <p:spPr>
              <a:xfrm>
                <a:off x="324524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91" name="Group 61"/>
          <p:cNvGrpSpPr/>
          <p:nvPr/>
        </p:nvGrpSpPr>
        <p:grpSpPr>
          <a:xfrm>
            <a:off x="6598733" y="1707697"/>
            <a:ext cx="2709401" cy="4331930"/>
            <a:chOff x="4692438" y="1214428"/>
            <a:chExt cx="1926791" cy="3080653"/>
          </a:xfrm>
        </p:grpSpPr>
        <p:sp>
          <p:nvSpPr>
            <p:cNvPr id="92" name="Rectangle 3"/>
            <p:cNvSpPr/>
            <p:nvPr/>
          </p:nvSpPr>
          <p:spPr>
            <a:xfrm>
              <a:off x="4692438" y="1214428"/>
              <a:ext cx="1926791" cy="1714512"/>
            </a:xfrm>
            <a:prstGeom prst="rect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55"/>
            <p:cNvGrpSpPr/>
            <p:nvPr/>
          </p:nvGrpSpPr>
          <p:grpSpPr>
            <a:xfrm>
              <a:off x="4714876" y="3500444"/>
              <a:ext cx="1751838" cy="794637"/>
              <a:chOff x="4714876" y="3500444"/>
              <a:chExt cx="1751838" cy="794637"/>
            </a:xfrm>
          </p:grpSpPr>
          <p:sp>
            <p:nvSpPr>
              <p:cNvPr id="98" name="Rectangle 38"/>
              <p:cNvSpPr/>
              <p:nvPr/>
            </p:nvSpPr>
            <p:spPr>
              <a:xfrm>
                <a:off x="4714876" y="3786196"/>
                <a:ext cx="1751838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Rectangle 39"/>
              <p:cNvSpPr/>
              <p:nvPr/>
            </p:nvSpPr>
            <p:spPr>
              <a:xfrm>
                <a:off x="4714876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95" name="Group 60"/>
            <p:cNvGrpSpPr/>
            <p:nvPr/>
          </p:nvGrpSpPr>
          <p:grpSpPr>
            <a:xfrm>
              <a:off x="5143504" y="1214428"/>
              <a:ext cx="1071570" cy="357172"/>
              <a:chOff x="5143504" y="1214428"/>
              <a:chExt cx="1071570" cy="357172"/>
            </a:xfrm>
          </p:grpSpPr>
          <p:sp>
            <p:nvSpPr>
              <p:cNvPr id="96" name="Rectangle 44"/>
              <p:cNvSpPr/>
              <p:nvPr/>
            </p:nvSpPr>
            <p:spPr>
              <a:xfrm>
                <a:off x="5143504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48"/>
              <p:cNvSpPr/>
              <p:nvPr/>
            </p:nvSpPr>
            <p:spPr>
              <a:xfrm>
                <a:off x="545982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105" name="Group 63"/>
          <p:cNvGrpSpPr/>
          <p:nvPr/>
        </p:nvGrpSpPr>
        <p:grpSpPr>
          <a:xfrm>
            <a:off x="9646768" y="1707697"/>
            <a:ext cx="2709401" cy="4331930"/>
            <a:chOff x="6860051" y="1214428"/>
            <a:chExt cx="1926791" cy="3080653"/>
          </a:xfrm>
        </p:grpSpPr>
        <p:sp>
          <p:nvSpPr>
            <p:cNvPr id="106" name="Rectangle 4"/>
            <p:cNvSpPr/>
            <p:nvPr/>
          </p:nvSpPr>
          <p:spPr>
            <a:xfrm>
              <a:off x="6860051" y="1214428"/>
              <a:ext cx="1926791" cy="1714512"/>
            </a:xfrm>
            <a:prstGeom prst="rect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54"/>
            <p:cNvGrpSpPr/>
            <p:nvPr/>
          </p:nvGrpSpPr>
          <p:grpSpPr>
            <a:xfrm>
              <a:off x="7000892" y="3500444"/>
              <a:ext cx="1785950" cy="794637"/>
              <a:chOff x="7000892" y="3500444"/>
              <a:chExt cx="1785950" cy="794637"/>
            </a:xfrm>
          </p:grpSpPr>
          <p:sp>
            <p:nvSpPr>
              <p:cNvPr id="112" name="Rectangle 40"/>
              <p:cNvSpPr/>
              <p:nvPr/>
            </p:nvSpPr>
            <p:spPr>
              <a:xfrm>
                <a:off x="7000892" y="3786196"/>
                <a:ext cx="1785950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Rectangle 41"/>
              <p:cNvSpPr/>
              <p:nvPr/>
            </p:nvSpPr>
            <p:spPr>
              <a:xfrm>
                <a:off x="7000892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109" name="Group 61"/>
            <p:cNvGrpSpPr/>
            <p:nvPr/>
          </p:nvGrpSpPr>
          <p:grpSpPr>
            <a:xfrm>
              <a:off x="7286644" y="1214428"/>
              <a:ext cx="1071570" cy="357172"/>
              <a:chOff x="7286644" y="1214428"/>
              <a:chExt cx="1071570" cy="357172"/>
            </a:xfrm>
          </p:grpSpPr>
          <p:sp>
            <p:nvSpPr>
              <p:cNvPr id="110" name="Rectangle 45"/>
              <p:cNvSpPr/>
              <p:nvPr/>
            </p:nvSpPr>
            <p:spPr>
              <a:xfrm>
                <a:off x="7286644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49"/>
              <p:cNvSpPr/>
              <p:nvPr/>
            </p:nvSpPr>
            <p:spPr>
              <a:xfrm>
                <a:off x="760296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8E248A44-EFAB-4CAE-9B64-C65DB07A3F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80D7C38-9CF0-4BF9-A649-B3CFD7221F60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7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18900" y="3238395"/>
            <a:ext cx="4984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美美小廚現況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09550" y="2915230"/>
            <a:ext cx="1414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01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C7FAA0-7E30-4E46-B351-57FCE6B5F0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FDD68E-AC6B-476C-AAFA-828041C020FE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3687A4C-41A9-42F2-8045-0E9C9433EA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47" y="1003658"/>
            <a:ext cx="3605401" cy="39258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10DBD2-6EA2-4F05-8765-399C0DB6D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21" y="3070721"/>
            <a:ext cx="2243252" cy="33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1205112" y="32502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570342" y="36351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3881637" y="24501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4246867" y="28350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>
            <a:off x="7224912" y="2707357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7590142" y="3092203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9158487" y="437423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9523717" y="47590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02487DB9-A1B9-44D4-ADC6-FCF27D019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624751CD-5BB3-4DCA-B768-3B1573794B41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64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8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16" r="16077"/>
          <a:stretch>
            <a:fillRect/>
          </a:stretch>
        </p:blipFill>
        <p:spPr>
          <a:xfrm>
            <a:off x="5115920" y="1426965"/>
            <a:ext cx="2626912" cy="50302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63243" y="1997048"/>
            <a:ext cx="2161507" cy="3760512"/>
          </a:xfrm>
          <a:prstGeom prst="rect">
            <a:avLst/>
          </a:prstGeom>
          <a:blipFill dpi="0" rotWithShape="1">
            <a:blip r:embed="rId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4" b="2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204934" y="5668246"/>
            <a:ext cx="2349189" cy="466710"/>
          </a:xfrm>
          <a:prstGeom prst="rect">
            <a:avLst/>
          </a:prstGeom>
          <a:noFill/>
        </p:spPr>
        <p:txBody>
          <a:bodyPr wrap="none" lIns="96435" tIns="48218" rIns="96435" bIns="4821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6" name="Rectangle 9"/>
          <p:cNvSpPr/>
          <p:nvPr/>
        </p:nvSpPr>
        <p:spPr>
          <a:xfrm>
            <a:off x="1770642" y="6065919"/>
            <a:ext cx="9317466" cy="72062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7" name="Group 41"/>
          <p:cNvGrpSpPr/>
          <p:nvPr/>
        </p:nvGrpSpPr>
        <p:grpSpPr>
          <a:xfrm>
            <a:off x="8559298" y="1822325"/>
            <a:ext cx="876685" cy="876685"/>
            <a:chOff x="8115591" y="1727927"/>
            <a:chExt cx="831273" cy="831273"/>
          </a:xfrm>
          <a:solidFill>
            <a:schemeClr val="bg1"/>
          </a:solidFill>
        </p:grpSpPr>
        <p:sp>
          <p:nvSpPr>
            <p:cNvPr id="88" name="Oval 12"/>
            <p:cNvSpPr/>
            <p:nvPr/>
          </p:nvSpPr>
          <p:spPr>
            <a:xfrm>
              <a:off x="8115591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8338661" y="1951357"/>
              <a:ext cx="383755" cy="384412"/>
              <a:chOff x="9145588" y="4435475"/>
              <a:chExt cx="464344" cy="465138"/>
            </a:xfrm>
            <a:grpFill/>
          </p:grpSpPr>
          <p:sp>
            <p:nvSpPr>
              <p:cNvPr id="9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99" name="Group 43"/>
          <p:cNvGrpSpPr/>
          <p:nvPr/>
        </p:nvGrpSpPr>
        <p:grpSpPr>
          <a:xfrm>
            <a:off x="3423496" y="3616326"/>
            <a:ext cx="876685" cy="876685"/>
            <a:chOff x="3245823" y="3429000"/>
            <a:chExt cx="831273" cy="831273"/>
          </a:xfrm>
          <a:solidFill>
            <a:srgbClr val="009882"/>
          </a:solidFill>
        </p:grpSpPr>
        <p:sp>
          <p:nvSpPr>
            <p:cNvPr id="100" name="Oval 11"/>
            <p:cNvSpPr/>
            <p:nvPr/>
          </p:nvSpPr>
          <p:spPr>
            <a:xfrm>
              <a:off x="3245823" y="3429000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1" name="Group 24"/>
            <p:cNvGrpSpPr/>
            <p:nvPr/>
          </p:nvGrpSpPr>
          <p:grpSpPr>
            <a:xfrm>
              <a:off x="3541739" y="3652429"/>
              <a:ext cx="263709" cy="384412"/>
              <a:chOff x="3582988" y="3510757"/>
              <a:chExt cx="319088" cy="465138"/>
            </a:xfrm>
            <a:grpFill/>
          </p:grpSpPr>
          <p:sp>
            <p:nvSpPr>
              <p:cNvPr id="10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0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04" name="Group 42"/>
          <p:cNvGrpSpPr/>
          <p:nvPr/>
        </p:nvGrpSpPr>
        <p:grpSpPr>
          <a:xfrm>
            <a:off x="8558572" y="3616326"/>
            <a:ext cx="876685" cy="876685"/>
            <a:chOff x="8114903" y="3428999"/>
            <a:chExt cx="831273" cy="831273"/>
          </a:xfrm>
          <a:solidFill>
            <a:schemeClr val="bg1"/>
          </a:solidFill>
        </p:grpSpPr>
        <p:sp>
          <p:nvSpPr>
            <p:cNvPr id="105" name="Oval 13"/>
            <p:cNvSpPr/>
            <p:nvPr/>
          </p:nvSpPr>
          <p:spPr>
            <a:xfrm>
              <a:off x="8114903" y="3428999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6" name="Group 27"/>
            <p:cNvGrpSpPr/>
            <p:nvPr/>
          </p:nvGrpSpPr>
          <p:grpSpPr>
            <a:xfrm>
              <a:off x="8337871" y="3678854"/>
              <a:ext cx="384412" cy="323405"/>
              <a:chOff x="5368132" y="2625725"/>
              <a:chExt cx="465138" cy="391319"/>
            </a:xfrm>
            <a:grpFill/>
          </p:grpSpPr>
          <p:sp>
            <p:nvSpPr>
              <p:cNvPr id="10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0" name="Group 3"/>
          <p:cNvGrpSpPr/>
          <p:nvPr/>
        </p:nvGrpSpPr>
        <p:grpSpPr>
          <a:xfrm>
            <a:off x="3423496" y="1822325"/>
            <a:ext cx="876685" cy="876685"/>
            <a:chOff x="3245823" y="1727927"/>
            <a:chExt cx="831273" cy="831273"/>
          </a:xfrm>
          <a:solidFill>
            <a:srgbClr val="009882"/>
          </a:solidFill>
        </p:grpSpPr>
        <p:sp>
          <p:nvSpPr>
            <p:cNvPr id="111" name="Oval 10"/>
            <p:cNvSpPr/>
            <p:nvPr/>
          </p:nvSpPr>
          <p:spPr>
            <a:xfrm>
              <a:off x="3245823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12" name="Group 31"/>
            <p:cNvGrpSpPr/>
            <p:nvPr/>
          </p:nvGrpSpPr>
          <p:grpSpPr>
            <a:xfrm>
              <a:off x="3469581" y="1949424"/>
              <a:ext cx="383755" cy="383755"/>
              <a:chOff x="4439444" y="1652588"/>
              <a:chExt cx="464344" cy="464344"/>
            </a:xfrm>
            <a:grpFill/>
          </p:grpSpPr>
          <p:sp>
            <p:nvSpPr>
              <p:cNvPr id="113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4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5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6" name="Text Placeholder 7"/>
          <p:cNvSpPr txBox="1">
            <a:spLocks/>
          </p:cNvSpPr>
          <p:nvPr/>
        </p:nvSpPr>
        <p:spPr>
          <a:xfrm>
            <a:off x="837944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1028700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869116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059872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689689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689689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9689689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9689689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30DCB244-72C7-4722-8DBB-C774082D2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86B817A8-DA98-400A-B277-CC1F1FF4ED1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6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  <p:bldP spid="46" grpId="0"/>
      <p:bldP spid="47" grpId="0"/>
      <p:bldP spid="48" grpId="0"/>
      <p:bldP spid="57" grpId="0"/>
      <p:bldP spid="58" grpId="0"/>
      <p:bldP spid="59" grpId="0"/>
      <p:bldP spid="60" grpId="0"/>
      <p:bldP spid="61" grpId="0"/>
      <p:bldP spid="44" grpId="0"/>
      <p:bldP spid="45" grpId="0" animBg="1"/>
      <p:bldP spid="4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290004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177466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565003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485674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13416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525792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1894391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182601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034244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3958238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189490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172329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563958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3905181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182602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574230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59154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192874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584502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59675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480088" y="519287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Box 23"/>
          <p:cNvSpPr txBox="1"/>
          <p:nvPr/>
        </p:nvSpPr>
        <p:spPr>
          <a:xfrm>
            <a:off x="832247" y="3944134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518188" y="354025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832247" y="1887640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1518188" y="148376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9643632" y="287860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4747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643632" y="4945526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54164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2240850F-70AA-4FF3-B8C8-78A295705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D270BA98-7890-49E6-8EAB-AC0B50182B4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5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1" grpId="0"/>
      <p:bldP spid="42" grpId="0" animBg="1"/>
      <p:bldP spid="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486027" y="2485156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182611" y="2429960"/>
            <a:ext cx="3925222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486027" y="3424324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82611" y="3369127"/>
            <a:ext cx="346953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Pentagon 36"/>
          <p:cNvSpPr/>
          <p:nvPr/>
        </p:nvSpPr>
        <p:spPr>
          <a:xfrm>
            <a:off x="486027" y="4350173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82613" y="4294975"/>
            <a:ext cx="330484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Pentagon 39"/>
          <p:cNvSpPr/>
          <p:nvPr/>
        </p:nvSpPr>
        <p:spPr>
          <a:xfrm>
            <a:off x="486027" y="5318885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Rectangle 40"/>
          <p:cNvSpPr/>
          <p:nvPr/>
        </p:nvSpPr>
        <p:spPr>
          <a:xfrm>
            <a:off x="1182612" y="5263689"/>
            <a:ext cx="3014515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4845199" y="2914229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4" name="Group 5"/>
          <p:cNvGrpSpPr/>
          <p:nvPr/>
        </p:nvGrpSpPr>
        <p:grpSpPr>
          <a:xfrm>
            <a:off x="3614129" y="5454379"/>
            <a:ext cx="2222628" cy="964353"/>
            <a:chOff x="4454013" y="4923170"/>
            <a:chExt cx="2107496" cy="914400"/>
          </a:xfrm>
        </p:grpSpPr>
        <p:sp>
          <p:nvSpPr>
            <p:cNvPr id="155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57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1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4234503" y="4184304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401535B-3FAC-4B3C-BFD6-76B1E5611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829335E-8944-4EEE-8D84-31345C4CF11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1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30" grpId="0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267202" y="1450497"/>
            <a:ext cx="1567674" cy="3454106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585650" y="1450497"/>
            <a:ext cx="1567673" cy="3454106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9286715" y="1450497"/>
            <a:ext cx="1348198" cy="3454106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966525" y="1450497"/>
            <a:ext cx="1569415" cy="3454106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6715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67202" y="1680422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85650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692946" y="4096380"/>
            <a:ext cx="7539950" cy="656681"/>
            <a:chOff x="2692946" y="4096380"/>
            <a:chExt cx="7539950" cy="656681"/>
          </a:xfrm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66525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31889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31889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39001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909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07224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7656BA3-A9D0-4438-982A-52ADF45A7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A40BCCB8-0322-4890-8CD6-A2A2FF893A4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1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  <p:bldP spid="61" grpId="0" animBg="1"/>
      <p:bldP spid="6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6004" y="5472930"/>
            <a:ext cx="2422380" cy="107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774" y="399510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605E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3626" y="3655628"/>
            <a:ext cx="2390794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214" y="1555992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453626" y="220412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45"/>
          <p:cNvSpPr>
            <a:spLocks/>
          </p:cNvSpPr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172081-AA4E-4127-A833-8B9968750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6F5CB58-4CE2-401C-8729-705C059519E9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7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17" grpId="0"/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728878" y="453705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728878" y="2649481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4429919" y="1946660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29919" y="3601876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4429919" y="3834238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429919" y="5489454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4429919" y="573042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4429919" y="289905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429919" y="4789501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8881" y="5856642"/>
            <a:ext cx="763063" cy="441774"/>
            <a:chOff x="5238881" y="5604205"/>
            <a:chExt cx="763063" cy="441774"/>
          </a:xfrm>
        </p:grpSpPr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21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3"/>
              <p:cNvSpPr>
                <a:spLocks/>
              </p:cNvSpPr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94"/>
              <p:cNvSpPr>
                <a:spLocks/>
              </p:cNvSpPr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5"/>
              <p:cNvSpPr>
                <a:spLocks/>
              </p:cNvSpPr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96"/>
              <p:cNvSpPr>
                <a:spLocks/>
              </p:cNvSpPr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7"/>
              <p:cNvSpPr>
                <a:spLocks/>
              </p:cNvSpPr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39593" y="4918590"/>
            <a:ext cx="745852" cy="441774"/>
            <a:chOff x="6839593" y="4666153"/>
            <a:chExt cx="745852" cy="441774"/>
          </a:xfrm>
        </p:grpSpPr>
        <p:sp>
          <p:nvSpPr>
            <p:cNvPr id="29" name="Freeform 81"/>
            <p:cNvSpPr>
              <a:spLocks/>
            </p:cNvSpPr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31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839593" y="3028145"/>
            <a:ext cx="745852" cy="444643"/>
            <a:chOff x="6839593" y="2775708"/>
            <a:chExt cx="745852" cy="444643"/>
          </a:xfrm>
        </p:grpSpPr>
        <p:sp>
          <p:nvSpPr>
            <p:cNvPr id="36" name="Freeform 83"/>
            <p:cNvSpPr>
              <a:spLocks/>
            </p:cNvSpPr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8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07"/>
              <p:cNvSpPr>
                <a:spLocks/>
              </p:cNvSpPr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238881" y="2078618"/>
            <a:ext cx="763063" cy="438906"/>
            <a:chOff x="5238881" y="1826181"/>
            <a:chExt cx="763063" cy="438906"/>
          </a:xfrm>
        </p:grpSpPr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8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238881" y="3963328"/>
            <a:ext cx="763063" cy="444643"/>
            <a:chOff x="5238881" y="3710891"/>
            <a:chExt cx="763063" cy="444643"/>
          </a:xfrm>
        </p:grpSpPr>
        <p:sp>
          <p:nvSpPr>
            <p:cNvPr id="51" name="Freeform 82"/>
            <p:cNvSpPr>
              <a:spLocks/>
            </p:cNvSpPr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53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11"/>
              <p:cNvSpPr>
                <a:spLocks/>
              </p:cNvSpPr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2"/>
              <p:cNvSpPr>
                <a:spLocks/>
              </p:cNvSpPr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" name="Text Placeholder 7"/>
          <p:cNvSpPr txBox="1">
            <a:spLocks/>
          </p:cNvSpPr>
          <p:nvPr/>
        </p:nvSpPr>
        <p:spPr>
          <a:xfrm>
            <a:off x="1367972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733202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1367972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733202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1367972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1733202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8902441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Text Placeholder 2"/>
          <p:cNvSpPr txBox="1">
            <a:spLocks/>
          </p:cNvSpPr>
          <p:nvPr/>
        </p:nvSpPr>
        <p:spPr>
          <a:xfrm>
            <a:off x="8902441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8902441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8902441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/>
          <p:cNvSpPr txBox="1">
            <a:spLocks/>
          </p:cNvSpPr>
          <p:nvPr/>
        </p:nvSpPr>
        <p:spPr>
          <a:xfrm>
            <a:off x="8902441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8902441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7D016F1B-F402-4AD9-959D-C0C6BDC5C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D952B239-B68C-430B-89B0-C2DB9183CBC2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7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9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3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7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1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9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animBg="1"/>
      <p:bldP spid="7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3825" y="2761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3826" y="2445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318DDB8C-1516-4493-AA8E-C3EB49858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74FE29B5-8721-4D6C-9A5B-618F19134CB8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7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33" grpId="0"/>
      <p:bldP spid="34" grpId="0" animBg="1"/>
      <p:bldP spid="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29FAED3-2496-48BE-89DE-CA2564968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1D2BF4F-1483-4DD9-BCB6-F8973D9B71CB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4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298634" y="2565749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348038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55"/>
          <p:cNvSpPr/>
          <p:nvPr/>
        </p:nvSpPr>
        <p:spPr>
          <a:xfrm>
            <a:off x="2348038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3344495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Rectangle 55"/>
          <p:cNvSpPr/>
          <p:nvPr/>
        </p:nvSpPr>
        <p:spPr>
          <a:xfrm>
            <a:off x="3344495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4932546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Rectangle 55"/>
          <p:cNvSpPr/>
          <p:nvPr/>
        </p:nvSpPr>
        <p:spPr>
          <a:xfrm>
            <a:off x="4932546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5867204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Rectangle 55"/>
          <p:cNvSpPr/>
          <p:nvPr/>
        </p:nvSpPr>
        <p:spPr>
          <a:xfrm>
            <a:off x="5867204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7517054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Rectangle 55"/>
          <p:cNvSpPr/>
          <p:nvPr/>
        </p:nvSpPr>
        <p:spPr>
          <a:xfrm>
            <a:off x="7517054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8318062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Rectangle 55"/>
          <p:cNvSpPr/>
          <p:nvPr/>
        </p:nvSpPr>
        <p:spPr>
          <a:xfrm>
            <a:off x="8318062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9965" y="2878530"/>
            <a:ext cx="4105073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2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34" grpId="0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270112" y="360800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99155" y="3599668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07172" y="3612233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90839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321255" y="1648588"/>
            <a:ext cx="4503433" cy="206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美美小廚餐飲服務有限公司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劉澤成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中式快餐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上海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2722638" y="424816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1995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4411136" y="1995406"/>
            <a:ext cx="3579703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開始實行特許經營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695027" y="30414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2000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9" name="TextBox 23"/>
          <p:cNvSpPr txBox="1"/>
          <p:nvPr/>
        </p:nvSpPr>
        <p:spPr>
          <a:xfrm>
            <a:off x="6620890" y="5382350"/>
            <a:ext cx="4034371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中國十大優秀特許品牌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1" name="TextBox 23"/>
          <p:cNvSpPr txBox="1"/>
          <p:nvPr/>
        </p:nvSpPr>
        <p:spPr>
          <a:xfrm>
            <a:off x="8414088" y="1526849"/>
            <a:ext cx="3762346" cy="104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97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加盟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直營店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6711334" y="420334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2004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Rectangle 19"/>
          <p:cNvSpPr/>
          <p:nvPr/>
        </p:nvSpPr>
        <p:spPr>
          <a:xfrm>
            <a:off x="1066182" y="27118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美美小廚大事記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椭圆 26">
            <a:extLst>
              <a:ext uri="{FF2B5EF4-FFF2-40B4-BE49-F238E27FC236}">
                <a16:creationId xmlns:a16="http://schemas.microsoft.com/office/drawing/2014/main" id="{3869F0AF-6C6B-4816-B2C1-8D11F6E03DA0}"/>
              </a:ext>
            </a:extLst>
          </p:cNvPr>
          <p:cNvSpPr/>
          <p:nvPr/>
        </p:nvSpPr>
        <p:spPr>
          <a:xfrm>
            <a:off x="9935261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FA764F18-B7BB-40A2-8E25-7FA890C8D29A}"/>
              </a:ext>
            </a:extLst>
          </p:cNvPr>
          <p:cNvSpPr txBox="1"/>
          <p:nvPr/>
        </p:nvSpPr>
        <p:spPr>
          <a:xfrm>
            <a:off x="8576976" y="309577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F94C20D3-B79E-4F06-9414-202CD99B2952}"/>
              </a:ext>
            </a:extLst>
          </p:cNvPr>
          <p:cNvSpPr txBox="1"/>
          <p:nvPr/>
        </p:nvSpPr>
        <p:spPr>
          <a:xfrm>
            <a:off x="2498391" y="5310732"/>
            <a:ext cx="2265232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直營店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7F9F4FD-5517-4812-903C-EF8D99EC9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3269798-FEE0-4D51-8637-14AFFC1D1BF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3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5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50"/>
                            </p:stCondLst>
                            <p:childTnLst>
                              <p:par>
                                <p:cTn id="10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85" grpId="0"/>
      <p:bldP spid="86" grpId="0"/>
      <p:bldP spid="87" grpId="0"/>
      <p:bldP spid="88" grpId="0"/>
      <p:bldP spid="89" grpId="0"/>
      <p:bldP spid="91" grpId="0"/>
      <p:bldP spid="92" grpId="0"/>
      <p:bldP spid="33" grpId="0"/>
      <p:bldP spid="34" grpId="0" animBg="1"/>
      <p:bldP spid="35" grpId="0" animBg="1"/>
      <p:bldP spid="37" grpId="0" animBg="1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公司組織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75D3C1EE-4FEE-41A2-924D-5611EBB78401}"/>
              </a:ext>
            </a:extLst>
          </p:cNvPr>
          <p:cNvGrpSpPr/>
          <p:nvPr/>
        </p:nvGrpSpPr>
        <p:grpSpPr>
          <a:xfrm>
            <a:off x="558937" y="1412056"/>
            <a:ext cx="11927018" cy="5504848"/>
            <a:chOff x="558937" y="1412056"/>
            <a:chExt cx="11927018" cy="5504848"/>
          </a:xfrm>
        </p:grpSpPr>
        <p:cxnSp>
          <p:nvCxnSpPr>
            <p:cNvPr id="14" name="直接连接符 23">
              <a:extLst>
                <a:ext uri="{FF2B5EF4-FFF2-40B4-BE49-F238E27FC236}">
                  <a16:creationId xmlns:a16="http://schemas.microsoft.com/office/drawing/2014/main" id="{E040CC82-AF0C-45DB-958B-DEFD01CEC5CF}"/>
                </a:ext>
              </a:extLst>
            </p:cNvPr>
            <p:cNvCxnSpPr/>
            <p:nvPr/>
          </p:nvCxnSpPr>
          <p:spPr>
            <a:xfrm>
              <a:off x="4332633" y="2123604"/>
              <a:ext cx="0" cy="79200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22">
              <a:extLst>
                <a:ext uri="{FF2B5EF4-FFF2-40B4-BE49-F238E27FC236}">
                  <a16:creationId xmlns:a16="http://schemas.microsoft.com/office/drawing/2014/main" id="{C70CF1E6-408D-4A15-8827-E9631C994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3315" y="4303218"/>
              <a:ext cx="2321750" cy="124901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23">
              <a:extLst>
                <a:ext uri="{FF2B5EF4-FFF2-40B4-BE49-F238E27FC236}">
                  <a16:creationId xmlns:a16="http://schemas.microsoft.com/office/drawing/2014/main" id="{6679BBCF-A9A2-480E-A217-5324FF7AFC6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1178227" cy="92112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11">
              <a:extLst>
                <a:ext uri="{FF2B5EF4-FFF2-40B4-BE49-F238E27FC236}">
                  <a16:creationId xmlns:a16="http://schemas.microsoft.com/office/drawing/2014/main" id="{D9D7862F-43E7-4C9D-9DE4-F2ADEDE3F51F}"/>
                </a:ext>
              </a:extLst>
            </p:cNvPr>
            <p:cNvSpPr/>
            <p:nvPr/>
          </p:nvSpPr>
          <p:spPr>
            <a:xfrm>
              <a:off x="2857163" y="1412056"/>
              <a:ext cx="3086163" cy="90303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</a:rPr>
                <a:t>美美小廚</a:t>
              </a:r>
              <a:endParaRPr lang="en-US" altLang="zh-TW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(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Meimei</a:t>
              </a:r>
              <a:r>
                <a:rPr lang="en-US" altLang="zh-TW" sz="2400" dirty="0">
                  <a:solidFill>
                    <a:schemeClr val="tx1"/>
                  </a:solidFill>
                </a:rPr>
                <a:t> Kitchen)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4F3E3B5-6CCF-4037-8AD6-71ED777C0881}"/>
                </a:ext>
              </a:extLst>
            </p:cNvPr>
            <p:cNvGrpSpPr/>
            <p:nvPr/>
          </p:nvGrpSpPr>
          <p:grpSpPr>
            <a:xfrm>
              <a:off x="2884239" y="2711246"/>
              <a:ext cx="3086163" cy="1652543"/>
              <a:chOff x="4249271" y="1709529"/>
              <a:chExt cx="2944723" cy="1652543"/>
            </a:xfrm>
          </p:grpSpPr>
          <p:grpSp>
            <p:nvGrpSpPr>
              <p:cNvPr id="19" name="组合 10">
                <a:extLst>
                  <a:ext uri="{FF2B5EF4-FFF2-40B4-BE49-F238E27FC236}">
                    <a16:creationId xmlns:a16="http://schemas.microsoft.com/office/drawing/2014/main" id="{A705CF67-9055-475C-B4B4-8FB364F1CEF6}"/>
                  </a:ext>
                </a:extLst>
              </p:cNvPr>
              <p:cNvGrpSpPr/>
              <p:nvPr/>
            </p:nvGrpSpPr>
            <p:grpSpPr>
              <a:xfrm>
                <a:off x="4249271" y="2282071"/>
                <a:ext cx="2944723" cy="1080001"/>
                <a:chOff x="4606786" y="3822793"/>
                <a:chExt cx="2944723" cy="1123711"/>
              </a:xfrm>
            </p:grpSpPr>
            <p:sp>
              <p:nvSpPr>
                <p:cNvPr id="27" name="圆角矩形 11">
                  <a:extLst>
                    <a:ext uri="{FF2B5EF4-FFF2-40B4-BE49-F238E27FC236}">
                      <a16:creationId xmlns:a16="http://schemas.microsoft.com/office/drawing/2014/main" id="{55C91E2B-7229-4E04-96F8-3B565DF88D50}"/>
                    </a:ext>
                  </a:extLst>
                </p:cNvPr>
                <p:cNvSpPr/>
                <p:nvPr/>
              </p:nvSpPr>
              <p:spPr>
                <a:xfrm>
                  <a:off x="4606786" y="3822793"/>
                  <a:ext cx="2944723" cy="1123711"/>
                </a:xfrm>
                <a:prstGeom prst="roundRect">
                  <a:avLst>
                    <a:gd name="adj" fmla="val 7594"/>
                  </a:avLst>
                </a:prstGeom>
                <a:gradFill>
                  <a:gsLst>
                    <a:gs pos="0">
                      <a:srgbClr val="E4E4E4"/>
                    </a:gs>
                    <a:gs pos="100000">
                      <a:srgbClr val="FEFEFE"/>
                    </a:gs>
                  </a:gsLst>
                  <a:lin ang="3600000" scaled="0"/>
                </a:gradFill>
                <a:ln>
                  <a:noFill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文本框 12">
                  <a:extLst>
                    <a:ext uri="{FF2B5EF4-FFF2-40B4-BE49-F238E27FC236}">
                      <a16:creationId xmlns:a16="http://schemas.microsoft.com/office/drawing/2014/main" id="{F1D2EC54-3A9C-4611-9BDF-62C08A52C6B1}"/>
                    </a:ext>
                  </a:extLst>
                </p:cNvPr>
                <p:cNvSpPr txBox="1"/>
                <p:nvPr/>
              </p:nvSpPr>
              <p:spPr>
                <a:xfrm>
                  <a:off x="4876488" y="3982549"/>
                  <a:ext cx="2339102" cy="86462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董事長兼總經理</a:t>
                  </a:r>
                  <a:endPara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劉澤成</a:t>
                  </a:r>
                  <a:endPara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椭圆 27">
                <a:extLst>
                  <a:ext uri="{FF2B5EF4-FFF2-40B4-BE49-F238E27FC236}">
                    <a16:creationId xmlns:a16="http://schemas.microsoft.com/office/drawing/2014/main" id="{50AF3BE9-6AE9-4B65-A556-D7B756163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61285" y="1709529"/>
                <a:ext cx="540000" cy="540000"/>
              </a:xfrm>
              <a:prstGeom prst="ellipse">
                <a:avLst/>
              </a:prstGeom>
              <a:gradFill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5" name="直接连接符 24">
              <a:extLst>
                <a:ext uri="{FF2B5EF4-FFF2-40B4-BE49-F238E27FC236}">
                  <a16:creationId xmlns:a16="http://schemas.microsoft.com/office/drawing/2014/main" id="{0B9B7657-9E9F-4A6F-B309-9D53D97BC22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970402" y="3823789"/>
              <a:ext cx="3171898" cy="47047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8">
              <a:extLst>
                <a:ext uri="{FF2B5EF4-FFF2-40B4-BE49-F238E27FC236}">
                  <a16:creationId xmlns:a16="http://schemas.microsoft.com/office/drawing/2014/main" id="{A44C61CB-D86D-4300-A432-010078DB68EF}"/>
                </a:ext>
              </a:extLst>
            </p:cNvPr>
            <p:cNvSpPr/>
            <p:nvPr/>
          </p:nvSpPr>
          <p:spPr>
            <a:xfrm>
              <a:off x="9561606" y="3348126"/>
              <a:ext cx="2869623" cy="1015663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圆角矩形 8">
              <a:extLst>
                <a:ext uri="{FF2B5EF4-FFF2-40B4-BE49-F238E27FC236}">
                  <a16:creationId xmlns:a16="http://schemas.microsoft.com/office/drawing/2014/main" id="{5F8CA8AF-C590-4321-998F-FED0CB9995B1}"/>
                </a:ext>
              </a:extLst>
            </p:cNvPr>
            <p:cNvSpPr/>
            <p:nvPr/>
          </p:nvSpPr>
          <p:spPr>
            <a:xfrm>
              <a:off x="7831817" y="5666201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圆角矩形 8">
              <a:extLst>
                <a:ext uri="{FF2B5EF4-FFF2-40B4-BE49-F238E27FC236}">
                  <a16:creationId xmlns:a16="http://schemas.microsoft.com/office/drawing/2014/main" id="{E9C1684B-9039-4E15-9073-EA3BCBF81E1E}"/>
                </a:ext>
              </a:extLst>
            </p:cNvPr>
            <p:cNvSpPr/>
            <p:nvPr/>
          </p:nvSpPr>
          <p:spPr>
            <a:xfrm>
              <a:off x="558937" y="5649981"/>
              <a:ext cx="2840839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椭圆 32">
              <a:extLst>
                <a:ext uri="{FF2B5EF4-FFF2-40B4-BE49-F238E27FC236}">
                  <a16:creationId xmlns:a16="http://schemas.microsoft.com/office/drawing/2014/main" id="{E1CAE524-7402-4DC6-AFC8-6E8103C59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1809" y="5129920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文本框 9">
              <a:extLst>
                <a:ext uri="{FF2B5EF4-FFF2-40B4-BE49-F238E27FC236}">
                  <a16:creationId xmlns:a16="http://schemas.microsoft.com/office/drawing/2014/main" id="{9E9E0844-EC09-4A61-9AE5-F300525BD28B}"/>
                </a:ext>
              </a:extLst>
            </p:cNvPr>
            <p:cNvSpPr txBox="1"/>
            <p:nvPr/>
          </p:nvSpPr>
          <p:spPr>
            <a:xfrm>
              <a:off x="1036761" y="5758243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副總經理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何軍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EB5CB2DD-EC58-41E0-A510-34F144538070}"/>
                </a:ext>
              </a:extLst>
            </p:cNvPr>
            <p:cNvSpPr txBox="1"/>
            <p:nvPr/>
          </p:nvSpPr>
          <p:spPr>
            <a:xfrm>
              <a:off x="8252005" y="5844136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青島加盟商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丁浩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37">
              <a:extLst>
                <a:ext uri="{FF2B5EF4-FFF2-40B4-BE49-F238E27FC236}">
                  <a16:creationId xmlns:a16="http://schemas.microsoft.com/office/drawing/2014/main" id="{F786FE25-2E27-4273-A5A9-45177184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6055" y="3593945"/>
              <a:ext cx="540000" cy="540000"/>
            </a:xfrm>
            <a:prstGeom prst="ellipse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文本框 9">
              <a:extLst>
                <a:ext uri="{FF2B5EF4-FFF2-40B4-BE49-F238E27FC236}">
                  <a16:creationId xmlns:a16="http://schemas.microsoft.com/office/drawing/2014/main" id="{55228CD9-12E2-47A2-B9FA-672EAF8547D3}"/>
                </a:ext>
              </a:extLst>
            </p:cNvPr>
            <p:cNvSpPr txBox="1"/>
            <p:nvPr/>
          </p:nvSpPr>
          <p:spPr>
            <a:xfrm>
              <a:off x="9086055" y="3283788"/>
              <a:ext cx="3399900" cy="113877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瑞通投資公司</a:t>
              </a:r>
              <a:endParaRPr lang="en-US" altLang="zh-TW" sz="2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項目部經理</a:t>
              </a:r>
              <a:endParaRPr lang="en-US" altLang="zh-TW" sz="2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黃紹強</a:t>
              </a:r>
            </a:p>
          </p:txBody>
        </p:sp>
        <p:sp>
          <p:nvSpPr>
            <p:cNvPr id="46" name="圆角矩形 8">
              <a:extLst>
                <a:ext uri="{FF2B5EF4-FFF2-40B4-BE49-F238E27FC236}">
                  <a16:creationId xmlns:a16="http://schemas.microsoft.com/office/drawing/2014/main" id="{58679C8E-71DD-4522-8CD8-C9367067E177}"/>
                </a:ext>
              </a:extLst>
            </p:cNvPr>
            <p:cNvSpPr/>
            <p:nvPr/>
          </p:nvSpPr>
          <p:spPr>
            <a:xfrm>
              <a:off x="4295065" y="5730039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椭圆 37">
              <a:extLst>
                <a:ext uri="{FF2B5EF4-FFF2-40B4-BE49-F238E27FC236}">
                  <a16:creationId xmlns:a16="http://schemas.microsoft.com/office/drawing/2014/main" id="{C1FA213F-2F3F-4F38-872E-2E6E47959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94" y="5126553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文本框 9">
              <a:extLst>
                <a:ext uri="{FF2B5EF4-FFF2-40B4-BE49-F238E27FC236}">
                  <a16:creationId xmlns:a16="http://schemas.microsoft.com/office/drawing/2014/main" id="{9A68698C-5FBA-485D-8EA7-F140D42B6B47}"/>
                </a:ext>
              </a:extLst>
            </p:cNvPr>
            <p:cNvSpPr txBox="1"/>
            <p:nvPr/>
          </p:nvSpPr>
          <p:spPr>
            <a:xfrm>
              <a:off x="4686110" y="5879275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武漢加盟商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程國平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2" name="直接连接符 23">
              <a:extLst>
                <a:ext uri="{FF2B5EF4-FFF2-40B4-BE49-F238E27FC236}">
                  <a16:creationId xmlns:a16="http://schemas.microsoft.com/office/drawing/2014/main" id="{71018126-F424-4FA9-B934-4366774F641D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4782231" cy="118843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B3E1297D-7455-41AA-B59D-DB92AB7CF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5584" y="5164811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BBE3DD93-5545-4EAA-8E16-704F965CD2DA}"/>
                </a:ext>
              </a:extLst>
            </p:cNvPr>
            <p:cNvSpPr txBox="1"/>
            <p:nvPr/>
          </p:nvSpPr>
          <p:spPr>
            <a:xfrm>
              <a:off x="6761270" y="3275266"/>
              <a:ext cx="21151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EMBA </a:t>
              </a:r>
              <a:r>
                <a:rPr lang="zh-TW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同學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1A3321F1-CE3C-4A8C-A314-FD3D42C1C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D23CE47-9CA3-4EC5-AD7E-0A16B25EAE1E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AB7584-5F8F-4BE0-941F-CAC1CF5D6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87" y="2886985"/>
            <a:ext cx="1690719" cy="163379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AA04079-B3D3-4E03-A470-9B97FF5B1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28" y="4795246"/>
            <a:ext cx="2437404" cy="24374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5603A8-6F63-4884-A9E3-29A10B55B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28" y="4994546"/>
            <a:ext cx="1621804" cy="18222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1A26344-3245-45CB-8111-5BAC1EA8CA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9053" y="5237086"/>
            <a:ext cx="913955" cy="165516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229727F-6F44-4A12-B61B-510072765E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98" y="2808044"/>
            <a:ext cx="1849515" cy="184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劉澤成為美美小廚董事長，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8862" y="1463452"/>
              <a:ext cx="328120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6"/>
            <a:ext cx="1762321" cy="476283"/>
            <a:chOff x="1793078" y="1443827"/>
            <a:chExt cx="1371600" cy="370687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47795" y="1443827"/>
              <a:ext cx="311902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225615" y="5197552"/>
            <a:ext cx="49363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競爭市場的激烈迫使他們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推出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一卡通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手段來增加客戶回流率，並且要求各家加盟店跟隨公司腳步引進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『POS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，方便公司控管。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311921" y="1134439"/>
            <a:ext cx="4190159" cy="13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拓展事業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版圖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的同時，劉澤成同時也擔憂到，中國市場的競爭激烈，他的下一步到底是該走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旗下的加盟商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程國平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虎視眈眈，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不受控制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的舉動越來越多，也使得劉澤成十分擔憂。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圖說文字: 向右箭號 4">
            <a:extLst>
              <a:ext uri="{FF2B5EF4-FFF2-40B4-BE49-F238E27FC236}">
                <a16:creationId xmlns:a16="http://schemas.microsoft.com/office/drawing/2014/main" id="{C62C664E-8AA5-44D3-9400-85435178E3E1}"/>
              </a:ext>
            </a:extLst>
          </p:cNvPr>
          <p:cNvSpPr/>
          <p:nvPr/>
        </p:nvSpPr>
        <p:spPr>
          <a:xfrm>
            <a:off x="-2032901" y="2142194"/>
            <a:ext cx="2258516" cy="2306535"/>
          </a:xfrm>
          <a:prstGeom prst="rightArrowCallou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與老師個案文字有點落差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69444273-A1BE-472B-AC71-5D290F229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C66AE76-C058-43A8-991C-60CAE32E3E22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8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原物料配送中心增點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舊點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上海、北京、武漢，新點</a:t>
            </a:r>
            <a:r>
              <a:rPr lang="en-US" altLang="zh-TW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廣州、鄭州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，希望藉此降低原物料配送不及時的問題，並減少加盟商貪圖便宜自行進貨，導致品質無法把關的問題。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0752" y="1463452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4"/>
            <a:ext cx="1762321" cy="476284"/>
            <a:chOff x="1793078" y="1443826"/>
            <a:chExt cx="1371600" cy="370688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31578" y="1443826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306139" y="5032900"/>
            <a:ext cx="49363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瑞通投資黃紹強，要求”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去蕪存菁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”，汰除不符合標準的加盟店，增加直營店，若按照此步驟，就投資美美小廚，解決美美小廚現金流的問題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271495" y="425312"/>
            <a:ext cx="4190159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起初為了要快速發展品牌影響力，加盟金偏低、門檻低，督導及服務品質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成本急速上升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。直營店數量跟不上加盟店數量，導致人才跳槽時，人手不足的問題。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青島加盟商丁浩，致電邀請劉澤成到場慶祝他第二間分店開幕，希望與他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一同分享喜悅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圖說文字: 向右箭號 4">
            <a:extLst>
              <a:ext uri="{FF2B5EF4-FFF2-40B4-BE49-F238E27FC236}">
                <a16:creationId xmlns:a16="http://schemas.microsoft.com/office/drawing/2014/main" id="{C62C664E-8AA5-44D3-9400-85435178E3E1}"/>
              </a:ext>
            </a:extLst>
          </p:cNvPr>
          <p:cNvSpPr/>
          <p:nvPr/>
        </p:nvSpPr>
        <p:spPr>
          <a:xfrm>
            <a:off x="-2032901" y="2142194"/>
            <a:ext cx="2258516" cy="2306535"/>
          </a:xfrm>
          <a:prstGeom prst="rightArrowCallou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/>
              <a:t>與老師個案文字有點落差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BC97A424-3C46-482E-9837-42DFCEE83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EA254AE-6AE0-4728-A090-DE8D0F59113A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54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直營店與加盟店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组合 106">
            <a:extLst>
              <a:ext uri="{FF2B5EF4-FFF2-40B4-BE49-F238E27FC236}">
                <a16:creationId xmlns:a16="http://schemas.microsoft.com/office/drawing/2014/main" id="{43F41E2F-AB41-4A4C-8391-2AD970A5A647}"/>
              </a:ext>
            </a:extLst>
          </p:cNvPr>
          <p:cNvGrpSpPr/>
          <p:nvPr/>
        </p:nvGrpSpPr>
        <p:grpSpPr>
          <a:xfrm>
            <a:off x="2756967" y="1744116"/>
            <a:ext cx="3985353" cy="1630342"/>
            <a:chOff x="2469788" y="2036972"/>
            <a:chExt cx="3984834" cy="163072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297F79-7FF4-4917-B746-800E0CE3D0C2}"/>
                </a:ext>
              </a:extLst>
            </p:cNvPr>
            <p:cNvSpPr/>
            <p:nvPr/>
          </p:nvSpPr>
          <p:spPr>
            <a:xfrm>
              <a:off x="2469788" y="2036972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FFC46D"/>
                </a:gs>
                <a:gs pos="47000">
                  <a:srgbClr val="FF9F11"/>
                </a:gs>
                <a:gs pos="0">
                  <a:srgbClr val="FE97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52B5596A-5015-4205-AEB2-25E009CEF635}"/>
                </a:ext>
              </a:extLst>
            </p:cNvPr>
            <p:cNvSpPr txBox="1"/>
            <p:nvPr/>
          </p:nvSpPr>
          <p:spPr>
            <a:xfrm>
              <a:off x="2492105" y="2651795"/>
              <a:ext cx="3962517" cy="101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執行力強，容易統一管理。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品牌一致性高，定位更加明確。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品質管理穩定。</a:t>
              </a:r>
            </a:p>
          </p:txBody>
        </p:sp>
      </p:grpSp>
      <p:grpSp>
        <p:nvGrpSpPr>
          <p:cNvPr id="9" name="组合 66">
            <a:extLst>
              <a:ext uri="{FF2B5EF4-FFF2-40B4-BE49-F238E27FC236}">
                <a16:creationId xmlns:a16="http://schemas.microsoft.com/office/drawing/2014/main" id="{AA4EAFEE-52DE-48B3-AB3A-0852856223B2}"/>
              </a:ext>
            </a:extLst>
          </p:cNvPr>
          <p:cNvGrpSpPr/>
          <p:nvPr/>
        </p:nvGrpSpPr>
        <p:grpSpPr>
          <a:xfrm>
            <a:off x="6630192" y="1744117"/>
            <a:ext cx="3664461" cy="1740735"/>
            <a:chOff x="6342509" y="2036972"/>
            <a:chExt cx="3663984" cy="174114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15C7A8-C6D2-4F0F-A33B-74375090CC1C}"/>
                </a:ext>
              </a:extLst>
            </p:cNvPr>
            <p:cNvSpPr/>
            <p:nvPr/>
          </p:nvSpPr>
          <p:spPr>
            <a:xfrm flipH="1">
              <a:off x="7144039" y="2036972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0AE7FE"/>
                </a:gs>
                <a:gs pos="47000">
                  <a:srgbClr val="01ACBE"/>
                </a:gs>
                <a:gs pos="0">
                  <a:srgbClr val="0183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文本框 113">
              <a:extLst>
                <a:ext uri="{FF2B5EF4-FFF2-40B4-BE49-F238E27FC236}">
                  <a16:creationId xmlns:a16="http://schemas.microsoft.com/office/drawing/2014/main" id="{BF1A3CB7-AA3D-4688-8507-2ED9AF178275}"/>
                </a:ext>
              </a:extLst>
            </p:cNvPr>
            <p:cNvSpPr txBox="1"/>
            <p:nvPr/>
          </p:nvSpPr>
          <p:spPr>
            <a:xfrm>
              <a:off x="6342509" y="2726298"/>
              <a:ext cx="3663984" cy="1051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拓展快速。</a:t>
              </a: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成本較低。</a:t>
              </a: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加盟店主門路多且適應力強。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组合 105">
            <a:extLst>
              <a:ext uri="{FF2B5EF4-FFF2-40B4-BE49-F238E27FC236}">
                <a16:creationId xmlns:a16="http://schemas.microsoft.com/office/drawing/2014/main" id="{12EA988B-8302-4D41-8785-D82FB8C3CB14}"/>
              </a:ext>
            </a:extLst>
          </p:cNvPr>
          <p:cNvGrpSpPr/>
          <p:nvPr/>
        </p:nvGrpSpPr>
        <p:grpSpPr>
          <a:xfrm>
            <a:off x="2756967" y="4108885"/>
            <a:ext cx="3193461" cy="1762195"/>
            <a:chOff x="2469788" y="4402284"/>
            <a:chExt cx="3193044" cy="17626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B26B632-42C0-4A25-B9FD-1C1749EFBEAD}"/>
                </a:ext>
              </a:extLst>
            </p:cNvPr>
            <p:cNvSpPr/>
            <p:nvPr/>
          </p:nvSpPr>
          <p:spPr>
            <a:xfrm>
              <a:off x="2469788" y="4402284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F0A2A2"/>
                </a:gs>
                <a:gs pos="47000">
                  <a:srgbClr val="E87071"/>
                </a:gs>
                <a:gs pos="0">
                  <a:srgbClr val="E1434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33">
              <a:extLst>
                <a:ext uri="{FF2B5EF4-FFF2-40B4-BE49-F238E27FC236}">
                  <a16:creationId xmlns:a16="http://schemas.microsoft.com/office/drawing/2014/main" id="{E7B597D7-032D-4C6A-BB88-37F034205F4B}"/>
                </a:ext>
              </a:extLst>
            </p:cNvPr>
            <p:cNvSpPr txBox="1"/>
            <p:nvPr/>
          </p:nvSpPr>
          <p:spPr>
            <a:xfrm>
              <a:off x="2477411" y="5148989"/>
              <a:ext cx="3185421" cy="101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投資成本高昂。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回收資金較慢。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需要長時間經營。</a:t>
              </a:r>
            </a:p>
          </p:txBody>
        </p:sp>
      </p:grpSp>
      <p:grpSp>
        <p:nvGrpSpPr>
          <p:cNvPr id="17" name="组合 68">
            <a:extLst>
              <a:ext uri="{FF2B5EF4-FFF2-40B4-BE49-F238E27FC236}">
                <a16:creationId xmlns:a16="http://schemas.microsoft.com/office/drawing/2014/main" id="{83896581-25AA-4A94-9D28-5FC2E85904AF}"/>
              </a:ext>
            </a:extLst>
          </p:cNvPr>
          <p:cNvGrpSpPr/>
          <p:nvPr/>
        </p:nvGrpSpPr>
        <p:grpSpPr>
          <a:xfrm>
            <a:off x="6484633" y="4108887"/>
            <a:ext cx="4537054" cy="2237253"/>
            <a:chOff x="6196967" y="4402284"/>
            <a:chExt cx="4536462" cy="223777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E8B0F27-019F-4811-A603-43FD6FBFA8B3}"/>
                </a:ext>
              </a:extLst>
            </p:cNvPr>
            <p:cNvSpPr/>
            <p:nvPr/>
          </p:nvSpPr>
          <p:spPr>
            <a:xfrm flipH="1">
              <a:off x="7144039" y="4402284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A46EBA"/>
                </a:gs>
                <a:gs pos="47000">
                  <a:srgbClr val="663A77"/>
                </a:gs>
                <a:gs pos="0">
                  <a:srgbClr val="522E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文本框 181">
              <a:extLst>
                <a:ext uri="{FF2B5EF4-FFF2-40B4-BE49-F238E27FC236}">
                  <a16:creationId xmlns:a16="http://schemas.microsoft.com/office/drawing/2014/main" id="{972E34F6-F67C-4E07-A650-6DDB44A00B41}"/>
                </a:ext>
              </a:extLst>
            </p:cNvPr>
            <p:cNvSpPr txBox="1"/>
            <p:nvPr/>
          </p:nvSpPr>
          <p:spPr>
            <a:xfrm>
              <a:off x="6196967" y="5247043"/>
              <a:ext cx="4536462" cy="139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zh-TW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管理成本高昂且缺乏效率。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zh-TW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回收資金較慢。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品牌定位不明確</a:t>
              </a: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品質控管不易。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</p:txBody>
        </p:sp>
      </p:grpSp>
      <p:pic>
        <p:nvPicPr>
          <p:cNvPr id="21" name="图片 8">
            <a:extLst>
              <a:ext uri="{FF2B5EF4-FFF2-40B4-BE49-F238E27FC236}">
                <a16:creationId xmlns:a16="http://schemas.microsoft.com/office/drawing/2014/main" id="{2B9501FF-050F-4E50-BF74-7B5BD9C46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2170775"/>
            <a:ext cx="1720889" cy="133572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12532054-9F18-467C-A375-F842C9FF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2170775"/>
            <a:ext cx="1720889" cy="133572"/>
          </a:xfrm>
          <a:prstGeom prst="rect">
            <a:avLst/>
          </a:prstGeom>
        </p:spPr>
      </p:pic>
      <p:grpSp>
        <p:nvGrpSpPr>
          <p:cNvPr id="23" name="组合 46">
            <a:extLst>
              <a:ext uri="{FF2B5EF4-FFF2-40B4-BE49-F238E27FC236}">
                <a16:creationId xmlns:a16="http://schemas.microsoft.com/office/drawing/2014/main" id="{D164FAAC-3368-4ECD-A63A-E745B63811D3}"/>
              </a:ext>
            </a:extLst>
          </p:cNvPr>
          <p:cNvGrpSpPr/>
          <p:nvPr/>
        </p:nvGrpSpPr>
        <p:grpSpPr>
          <a:xfrm>
            <a:off x="1714811" y="1650889"/>
            <a:ext cx="921355" cy="1446550"/>
            <a:chOff x="1427767" y="1943721"/>
            <a:chExt cx="921235" cy="1446885"/>
          </a:xfrm>
        </p:grpSpPr>
        <p:sp>
          <p:nvSpPr>
            <p:cNvPr id="28" name="文本框 13">
              <a:extLst>
                <a:ext uri="{FF2B5EF4-FFF2-40B4-BE49-F238E27FC236}">
                  <a16:creationId xmlns:a16="http://schemas.microsoft.com/office/drawing/2014/main" id="{5F3275B7-5237-417B-85AC-FAED927FE428}"/>
                </a:ext>
              </a:extLst>
            </p:cNvPr>
            <p:cNvSpPr txBox="1"/>
            <p:nvPr/>
          </p:nvSpPr>
          <p:spPr>
            <a:xfrm>
              <a:off x="1427767" y="1943721"/>
              <a:ext cx="741702" cy="144688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FF9F1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FF9F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组合 13">
              <a:extLst>
                <a:ext uri="{FF2B5EF4-FFF2-40B4-BE49-F238E27FC236}">
                  <a16:creationId xmlns:a16="http://schemas.microsoft.com/office/drawing/2014/main" id="{C2E15CA4-363C-43CE-88C7-17DEED416220}"/>
                </a:ext>
              </a:extLst>
            </p:cNvPr>
            <p:cNvGrpSpPr/>
            <p:nvPr/>
          </p:nvGrpSpPr>
          <p:grpSpPr>
            <a:xfrm>
              <a:off x="2185506" y="2383662"/>
              <a:ext cx="163496" cy="163496"/>
              <a:chOff x="4746321" y="3768630"/>
              <a:chExt cx="422370" cy="422370"/>
            </a:xfrm>
          </p:grpSpPr>
          <p:sp>
            <p:nvSpPr>
              <p:cNvPr id="26" name="椭圆 14">
                <a:extLst>
                  <a:ext uri="{FF2B5EF4-FFF2-40B4-BE49-F238E27FC236}">
                    <a16:creationId xmlns:a16="http://schemas.microsoft.com/office/drawing/2014/main" id="{184270B7-47AF-4AE2-95A6-6B3B4F70135C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FF9F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任意多边形 15">
                <a:extLst>
                  <a:ext uri="{FF2B5EF4-FFF2-40B4-BE49-F238E27FC236}">
                    <a16:creationId xmlns:a16="http://schemas.microsoft.com/office/drawing/2014/main" id="{3E3E2EAA-1D33-4DA0-B55D-55FD7457DA32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图片 27">
            <a:extLst>
              <a:ext uri="{FF2B5EF4-FFF2-40B4-BE49-F238E27FC236}">
                <a16:creationId xmlns:a16="http://schemas.microsoft.com/office/drawing/2014/main" id="{FB29307C-354F-4BB0-A994-513C81D3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2170775"/>
            <a:ext cx="1720889" cy="133572"/>
          </a:xfrm>
          <a:prstGeom prst="rect">
            <a:avLst/>
          </a:prstGeom>
        </p:spPr>
      </p:pic>
      <p:pic>
        <p:nvPicPr>
          <p:cNvPr id="31" name="图片 28">
            <a:extLst>
              <a:ext uri="{FF2B5EF4-FFF2-40B4-BE49-F238E27FC236}">
                <a16:creationId xmlns:a16="http://schemas.microsoft.com/office/drawing/2014/main" id="{7A1F8330-FB1F-4B4B-80B1-A7E4BB59B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2170775"/>
            <a:ext cx="1720889" cy="133572"/>
          </a:xfrm>
          <a:prstGeom prst="rect">
            <a:avLst/>
          </a:prstGeom>
        </p:spPr>
      </p:pic>
      <p:grpSp>
        <p:nvGrpSpPr>
          <p:cNvPr id="32" name="组合 48">
            <a:extLst>
              <a:ext uri="{FF2B5EF4-FFF2-40B4-BE49-F238E27FC236}">
                <a16:creationId xmlns:a16="http://schemas.microsoft.com/office/drawing/2014/main" id="{D027882C-2979-48DD-A058-D5ACBFA529EC}"/>
              </a:ext>
            </a:extLst>
          </p:cNvPr>
          <p:cNvGrpSpPr/>
          <p:nvPr/>
        </p:nvGrpSpPr>
        <p:grpSpPr>
          <a:xfrm>
            <a:off x="10131136" y="1576056"/>
            <a:ext cx="890551" cy="1446551"/>
            <a:chOff x="9842999" y="1868870"/>
            <a:chExt cx="890435" cy="1446886"/>
          </a:xfrm>
        </p:grpSpPr>
        <p:sp>
          <p:nvSpPr>
            <p:cNvPr id="37" name="文本框 117">
              <a:extLst>
                <a:ext uri="{FF2B5EF4-FFF2-40B4-BE49-F238E27FC236}">
                  <a16:creationId xmlns:a16="http://schemas.microsoft.com/office/drawing/2014/main" id="{6A721FF4-2E24-4AFA-9284-DED83E01FAEE}"/>
                </a:ext>
              </a:extLst>
            </p:cNvPr>
            <p:cNvSpPr txBox="1"/>
            <p:nvPr/>
          </p:nvSpPr>
          <p:spPr>
            <a:xfrm flipH="1">
              <a:off x="9909864" y="1868870"/>
              <a:ext cx="82357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01AC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01ACB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4" name="组合 32">
              <a:extLst>
                <a:ext uri="{FF2B5EF4-FFF2-40B4-BE49-F238E27FC236}">
                  <a16:creationId xmlns:a16="http://schemas.microsoft.com/office/drawing/2014/main" id="{B9BDC887-CF89-4534-8607-3BA5DF630D36}"/>
                </a:ext>
              </a:extLst>
            </p:cNvPr>
            <p:cNvGrpSpPr/>
            <p:nvPr/>
          </p:nvGrpSpPr>
          <p:grpSpPr>
            <a:xfrm flipH="1">
              <a:off x="9842999" y="2383662"/>
              <a:ext cx="163496" cy="163496"/>
              <a:chOff x="4746321" y="3768630"/>
              <a:chExt cx="422370" cy="422370"/>
            </a:xfrm>
          </p:grpSpPr>
          <p:sp>
            <p:nvSpPr>
              <p:cNvPr id="35" name="椭圆 33">
                <a:extLst>
                  <a:ext uri="{FF2B5EF4-FFF2-40B4-BE49-F238E27FC236}">
                    <a16:creationId xmlns:a16="http://schemas.microsoft.com/office/drawing/2014/main" id="{5E03DCAD-4AED-4300-8A86-CCA498AF0D39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任意多边形 34">
                <a:extLst>
                  <a:ext uri="{FF2B5EF4-FFF2-40B4-BE49-F238E27FC236}">
                    <a16:creationId xmlns:a16="http://schemas.microsoft.com/office/drawing/2014/main" id="{021CCCF5-EAD6-489A-98C0-AD0054A87714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9" name="图片 42">
            <a:extLst>
              <a:ext uri="{FF2B5EF4-FFF2-40B4-BE49-F238E27FC236}">
                <a16:creationId xmlns:a16="http://schemas.microsoft.com/office/drawing/2014/main" id="{75B2AABA-DD25-4D40-92E3-C5DC986D5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4535540"/>
            <a:ext cx="1720889" cy="133572"/>
          </a:xfrm>
          <a:prstGeom prst="rect">
            <a:avLst/>
          </a:prstGeom>
        </p:spPr>
      </p:pic>
      <p:pic>
        <p:nvPicPr>
          <p:cNvPr id="40" name="图片 43">
            <a:extLst>
              <a:ext uri="{FF2B5EF4-FFF2-40B4-BE49-F238E27FC236}">
                <a16:creationId xmlns:a16="http://schemas.microsoft.com/office/drawing/2014/main" id="{79062381-A00B-45EC-8945-550F0A3C2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4535540"/>
            <a:ext cx="1720889" cy="133572"/>
          </a:xfrm>
          <a:prstGeom prst="rect">
            <a:avLst/>
          </a:prstGeom>
        </p:spPr>
      </p:pic>
      <p:grpSp>
        <p:nvGrpSpPr>
          <p:cNvPr id="41" name="组合 38">
            <a:extLst>
              <a:ext uri="{FF2B5EF4-FFF2-40B4-BE49-F238E27FC236}">
                <a16:creationId xmlns:a16="http://schemas.microsoft.com/office/drawing/2014/main" id="{990E5FFA-9F29-48F2-937B-719FE031A488}"/>
              </a:ext>
            </a:extLst>
          </p:cNvPr>
          <p:cNvGrpSpPr/>
          <p:nvPr/>
        </p:nvGrpSpPr>
        <p:grpSpPr>
          <a:xfrm>
            <a:off x="1687034" y="3971876"/>
            <a:ext cx="949134" cy="1446551"/>
            <a:chOff x="1399992" y="4265244"/>
            <a:chExt cx="949010" cy="1446886"/>
          </a:xfrm>
        </p:grpSpPr>
        <p:sp>
          <p:nvSpPr>
            <p:cNvPr id="46" name="文本框 137">
              <a:extLst>
                <a:ext uri="{FF2B5EF4-FFF2-40B4-BE49-F238E27FC236}">
                  <a16:creationId xmlns:a16="http://schemas.microsoft.com/office/drawing/2014/main" id="{E5BE430D-CF63-49CD-BC61-7622A18A8B75}"/>
                </a:ext>
              </a:extLst>
            </p:cNvPr>
            <p:cNvSpPr txBox="1"/>
            <p:nvPr/>
          </p:nvSpPr>
          <p:spPr>
            <a:xfrm>
              <a:off x="1399992" y="4265244"/>
              <a:ext cx="794526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3" name="组合 45">
              <a:extLst>
                <a:ext uri="{FF2B5EF4-FFF2-40B4-BE49-F238E27FC236}">
                  <a16:creationId xmlns:a16="http://schemas.microsoft.com/office/drawing/2014/main" id="{73631962-72F3-4BFF-A356-036ED349B1D3}"/>
                </a:ext>
              </a:extLst>
            </p:cNvPr>
            <p:cNvGrpSpPr/>
            <p:nvPr/>
          </p:nvGrpSpPr>
          <p:grpSpPr>
            <a:xfrm>
              <a:off x="2185506" y="4748974"/>
              <a:ext cx="163496" cy="163496"/>
              <a:chOff x="4746321" y="3768630"/>
              <a:chExt cx="422370" cy="422370"/>
            </a:xfrm>
          </p:grpSpPr>
          <p:sp>
            <p:nvSpPr>
              <p:cNvPr id="44" name="椭圆 49">
                <a:extLst>
                  <a:ext uri="{FF2B5EF4-FFF2-40B4-BE49-F238E27FC236}">
                    <a16:creationId xmlns:a16="http://schemas.microsoft.com/office/drawing/2014/main" id="{B589B125-9D13-4ECC-A786-1A466ABB907B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任意多边形 50">
                <a:extLst>
                  <a:ext uri="{FF2B5EF4-FFF2-40B4-BE49-F238E27FC236}">
                    <a16:creationId xmlns:a16="http://schemas.microsoft.com/office/drawing/2014/main" id="{FDA150B3-BBD1-4B57-99D6-487D7E2B88E9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8" name="图片 62">
            <a:extLst>
              <a:ext uri="{FF2B5EF4-FFF2-40B4-BE49-F238E27FC236}">
                <a16:creationId xmlns:a16="http://schemas.microsoft.com/office/drawing/2014/main" id="{66E898B8-9BB1-422A-881E-E40A092EA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4535540"/>
            <a:ext cx="1720889" cy="133572"/>
          </a:xfrm>
          <a:prstGeom prst="rect">
            <a:avLst/>
          </a:prstGeom>
        </p:spPr>
      </p:pic>
      <p:pic>
        <p:nvPicPr>
          <p:cNvPr id="49" name="图片 63">
            <a:extLst>
              <a:ext uri="{FF2B5EF4-FFF2-40B4-BE49-F238E27FC236}">
                <a16:creationId xmlns:a16="http://schemas.microsoft.com/office/drawing/2014/main" id="{8E5079C3-B64A-42F0-984B-97149CB0F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4535540"/>
            <a:ext cx="1720889" cy="133572"/>
          </a:xfrm>
          <a:prstGeom prst="rect">
            <a:avLst/>
          </a:prstGeom>
        </p:spPr>
      </p:pic>
      <p:grpSp>
        <p:nvGrpSpPr>
          <p:cNvPr id="50" name="组合 58">
            <a:extLst>
              <a:ext uri="{FF2B5EF4-FFF2-40B4-BE49-F238E27FC236}">
                <a16:creationId xmlns:a16="http://schemas.microsoft.com/office/drawing/2014/main" id="{32D3A282-C816-4A06-9BFC-20DD8AB93285}"/>
              </a:ext>
            </a:extLst>
          </p:cNvPr>
          <p:cNvGrpSpPr/>
          <p:nvPr/>
        </p:nvGrpSpPr>
        <p:grpSpPr>
          <a:xfrm>
            <a:off x="10131139" y="3933013"/>
            <a:ext cx="1003544" cy="1446551"/>
            <a:chOff x="9842999" y="4226372"/>
            <a:chExt cx="1003413" cy="1446886"/>
          </a:xfrm>
        </p:grpSpPr>
        <p:sp>
          <p:nvSpPr>
            <p:cNvPr id="55" name="文本框 175">
              <a:extLst>
                <a:ext uri="{FF2B5EF4-FFF2-40B4-BE49-F238E27FC236}">
                  <a16:creationId xmlns:a16="http://schemas.microsoft.com/office/drawing/2014/main" id="{8AAD948C-6B1E-43D2-B516-BEFA06FDF938}"/>
                </a:ext>
              </a:extLst>
            </p:cNvPr>
            <p:cNvSpPr txBox="1"/>
            <p:nvPr/>
          </p:nvSpPr>
          <p:spPr>
            <a:xfrm flipH="1">
              <a:off x="9940972" y="4226372"/>
              <a:ext cx="90544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663A7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663A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2" name="组合 65">
              <a:extLst>
                <a:ext uri="{FF2B5EF4-FFF2-40B4-BE49-F238E27FC236}">
                  <a16:creationId xmlns:a16="http://schemas.microsoft.com/office/drawing/2014/main" id="{18D53CD8-61E1-4101-BFDB-6BE06AD100EF}"/>
                </a:ext>
              </a:extLst>
            </p:cNvPr>
            <p:cNvGrpSpPr/>
            <p:nvPr/>
          </p:nvGrpSpPr>
          <p:grpSpPr>
            <a:xfrm flipH="1">
              <a:off x="9842999" y="4748974"/>
              <a:ext cx="163496" cy="163496"/>
              <a:chOff x="4746321" y="3768630"/>
              <a:chExt cx="422370" cy="422370"/>
            </a:xfrm>
          </p:grpSpPr>
          <p:sp>
            <p:nvSpPr>
              <p:cNvPr id="53" name="椭圆 69">
                <a:extLst>
                  <a:ext uri="{FF2B5EF4-FFF2-40B4-BE49-F238E27FC236}">
                    <a16:creationId xmlns:a16="http://schemas.microsoft.com/office/drawing/2014/main" id="{F7E357A9-F4A7-4BC7-9B0C-D43C4EB6DFD5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98073E0E-3DF8-4241-B615-7448BCCEE3BA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7" name="组合 16">
            <a:extLst>
              <a:ext uri="{FF2B5EF4-FFF2-40B4-BE49-F238E27FC236}">
                <a16:creationId xmlns:a16="http://schemas.microsoft.com/office/drawing/2014/main" id="{1406E0EF-8ABA-447B-9337-019B83BAB1F7}"/>
              </a:ext>
            </a:extLst>
          </p:cNvPr>
          <p:cNvGrpSpPr/>
          <p:nvPr/>
        </p:nvGrpSpPr>
        <p:grpSpPr>
          <a:xfrm>
            <a:off x="4821954" y="1377201"/>
            <a:ext cx="1080000" cy="1080000"/>
            <a:chOff x="4262365" y="1614960"/>
            <a:chExt cx="1650206" cy="1700798"/>
          </a:xfrm>
        </p:grpSpPr>
        <p:sp>
          <p:nvSpPr>
            <p:cNvPr id="58" name="椭圆 3">
              <a:extLst>
                <a:ext uri="{FF2B5EF4-FFF2-40B4-BE49-F238E27FC236}">
                  <a16:creationId xmlns:a16="http://schemas.microsoft.com/office/drawing/2014/main" id="{1A27EF9E-1DEF-4E30-9DCE-037861F3E08C}"/>
                </a:ext>
              </a:extLst>
            </p:cNvPr>
            <p:cNvSpPr/>
            <p:nvPr/>
          </p:nvSpPr>
          <p:spPr>
            <a:xfrm>
              <a:off x="4409213" y="1871395"/>
              <a:ext cx="1297517" cy="1297516"/>
            </a:xfrm>
            <a:prstGeom prst="ellipse">
              <a:avLst/>
            </a:prstGeom>
            <a:gradFill flip="none" rotWithShape="1">
              <a:gsLst>
                <a:gs pos="100000">
                  <a:srgbClr val="FFC46D"/>
                </a:gs>
                <a:gs pos="1053">
                  <a:srgbClr val="FFA521"/>
                </a:gs>
                <a:gs pos="87000">
                  <a:srgbClr val="FF9A05"/>
                </a:gs>
                <a:gs pos="0">
                  <a:srgbClr val="FFA52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椭圆 4">
              <a:extLst>
                <a:ext uri="{FF2B5EF4-FFF2-40B4-BE49-F238E27FC236}">
                  <a16:creationId xmlns:a16="http://schemas.microsoft.com/office/drawing/2014/main" id="{A4D9A8C7-41B0-4593-BCAC-B030B25797B4}"/>
                </a:ext>
              </a:extLst>
            </p:cNvPr>
            <p:cNvSpPr/>
            <p:nvPr/>
          </p:nvSpPr>
          <p:spPr>
            <a:xfrm>
              <a:off x="4262365" y="1724547"/>
              <a:ext cx="1591211" cy="1591211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任意多边形 5">
              <a:extLst>
                <a:ext uri="{FF2B5EF4-FFF2-40B4-BE49-F238E27FC236}">
                  <a16:creationId xmlns:a16="http://schemas.microsoft.com/office/drawing/2014/main" id="{EFF4406A-F8FF-456C-ACC4-BA8DE514F2FD}"/>
                </a:ext>
              </a:extLst>
            </p:cNvPr>
            <p:cNvSpPr/>
            <p:nvPr/>
          </p:nvSpPr>
          <p:spPr>
            <a:xfrm>
              <a:off x="4262365" y="1724547"/>
              <a:ext cx="1413816" cy="1413815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椭圆 6">
              <a:extLst>
                <a:ext uri="{FF2B5EF4-FFF2-40B4-BE49-F238E27FC236}">
                  <a16:creationId xmlns:a16="http://schemas.microsoft.com/office/drawing/2014/main" id="{9D843134-CCD5-43F1-9D70-94C3968B6565}"/>
                </a:ext>
              </a:extLst>
            </p:cNvPr>
            <p:cNvSpPr/>
            <p:nvPr/>
          </p:nvSpPr>
          <p:spPr>
            <a:xfrm>
              <a:off x="4354487" y="1614960"/>
              <a:ext cx="657526" cy="657525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7">
              <a:extLst>
                <a:ext uri="{FF2B5EF4-FFF2-40B4-BE49-F238E27FC236}">
                  <a16:creationId xmlns:a16="http://schemas.microsoft.com/office/drawing/2014/main" id="{8EA7E1E7-5166-4F1F-91A8-F6306E4B3320}"/>
                </a:ext>
              </a:extLst>
            </p:cNvPr>
            <p:cNvSpPr/>
            <p:nvPr/>
          </p:nvSpPr>
          <p:spPr>
            <a:xfrm rot="19629600">
              <a:off x="5011168" y="2844349"/>
              <a:ext cx="901403" cy="294484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21">
            <a:extLst>
              <a:ext uri="{FF2B5EF4-FFF2-40B4-BE49-F238E27FC236}">
                <a16:creationId xmlns:a16="http://schemas.microsoft.com/office/drawing/2014/main" id="{D7515EAC-C47A-41EC-889E-5FF7D0716E1A}"/>
              </a:ext>
            </a:extLst>
          </p:cNvPr>
          <p:cNvGrpSpPr/>
          <p:nvPr/>
        </p:nvGrpSpPr>
        <p:grpSpPr>
          <a:xfrm>
            <a:off x="6736947" y="1438163"/>
            <a:ext cx="1080000" cy="1080000"/>
            <a:chOff x="4744103" y="765856"/>
            <a:chExt cx="2210055" cy="2277812"/>
          </a:xfrm>
        </p:grpSpPr>
        <p:sp>
          <p:nvSpPr>
            <p:cNvPr id="75" name="椭圆 22">
              <a:extLst>
                <a:ext uri="{FF2B5EF4-FFF2-40B4-BE49-F238E27FC236}">
                  <a16:creationId xmlns:a16="http://schemas.microsoft.com/office/drawing/2014/main" id="{F1C94CF4-353A-42AC-B78B-DC39F5BCE633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01D7ED"/>
                </a:gs>
                <a:gs pos="91000">
                  <a:srgbClr val="01ACBE"/>
                </a:gs>
                <a:gs pos="0">
                  <a:srgbClr val="01839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椭圆 23">
              <a:extLst>
                <a:ext uri="{FF2B5EF4-FFF2-40B4-BE49-F238E27FC236}">
                  <a16:creationId xmlns:a16="http://schemas.microsoft.com/office/drawing/2014/main" id="{4EBE11C0-BCC9-417F-AB54-FED3F5E5D35C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任意多边形 24">
              <a:extLst>
                <a:ext uri="{FF2B5EF4-FFF2-40B4-BE49-F238E27FC236}">
                  <a16:creationId xmlns:a16="http://schemas.microsoft.com/office/drawing/2014/main" id="{63F5C961-1781-44B4-BBA7-278A3CC641E3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椭圆 25">
              <a:extLst>
                <a:ext uri="{FF2B5EF4-FFF2-40B4-BE49-F238E27FC236}">
                  <a16:creationId xmlns:a16="http://schemas.microsoft.com/office/drawing/2014/main" id="{84C7FA40-AC4F-4994-8BAB-4557A8E1BC52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椭圆 26">
              <a:extLst>
                <a:ext uri="{FF2B5EF4-FFF2-40B4-BE49-F238E27FC236}">
                  <a16:creationId xmlns:a16="http://schemas.microsoft.com/office/drawing/2014/main" id="{B19808FD-FEA1-4A03-AF6F-6201196AF6B5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组合 41">
            <a:extLst>
              <a:ext uri="{FF2B5EF4-FFF2-40B4-BE49-F238E27FC236}">
                <a16:creationId xmlns:a16="http://schemas.microsoft.com/office/drawing/2014/main" id="{87075CDF-E453-49DE-969D-732B8B8E7296}"/>
              </a:ext>
            </a:extLst>
          </p:cNvPr>
          <p:cNvGrpSpPr/>
          <p:nvPr/>
        </p:nvGrpSpPr>
        <p:grpSpPr>
          <a:xfrm>
            <a:off x="4747942" y="3873449"/>
            <a:ext cx="1080000" cy="1080000"/>
            <a:chOff x="4744103" y="765856"/>
            <a:chExt cx="2210055" cy="2277812"/>
          </a:xfrm>
        </p:grpSpPr>
        <p:sp>
          <p:nvSpPr>
            <p:cNvPr id="88" name="椭圆 53">
              <a:extLst>
                <a:ext uri="{FF2B5EF4-FFF2-40B4-BE49-F238E27FC236}">
                  <a16:creationId xmlns:a16="http://schemas.microsoft.com/office/drawing/2014/main" id="{33E337F2-9B9E-48F3-9E8A-30AFE42E9668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F0A2A2"/>
                </a:gs>
                <a:gs pos="87000">
                  <a:srgbClr val="E87071"/>
                </a:gs>
                <a:gs pos="0">
                  <a:srgbClr val="E14343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椭圆 54">
              <a:extLst>
                <a:ext uri="{FF2B5EF4-FFF2-40B4-BE49-F238E27FC236}">
                  <a16:creationId xmlns:a16="http://schemas.microsoft.com/office/drawing/2014/main" id="{5A7B3FED-7A82-4DF6-8125-6C6E0452EC1E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任意多边形 55">
              <a:extLst>
                <a:ext uri="{FF2B5EF4-FFF2-40B4-BE49-F238E27FC236}">
                  <a16:creationId xmlns:a16="http://schemas.microsoft.com/office/drawing/2014/main" id="{857BFB35-976F-4E34-98C8-8EB74A8D7DF7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1" name="椭圆 56">
              <a:extLst>
                <a:ext uri="{FF2B5EF4-FFF2-40B4-BE49-F238E27FC236}">
                  <a16:creationId xmlns:a16="http://schemas.microsoft.com/office/drawing/2014/main" id="{394D2F21-530D-42D8-9F3C-F550111833B4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椭圆 57">
              <a:extLst>
                <a:ext uri="{FF2B5EF4-FFF2-40B4-BE49-F238E27FC236}">
                  <a16:creationId xmlns:a16="http://schemas.microsoft.com/office/drawing/2014/main" id="{C99D1894-4112-4556-944E-EEE71D8900C5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组合 61">
            <a:extLst>
              <a:ext uri="{FF2B5EF4-FFF2-40B4-BE49-F238E27FC236}">
                <a16:creationId xmlns:a16="http://schemas.microsoft.com/office/drawing/2014/main" id="{21F034DF-5F8F-4649-86CB-4CFFEAD25B2F}"/>
              </a:ext>
            </a:extLst>
          </p:cNvPr>
          <p:cNvGrpSpPr/>
          <p:nvPr/>
        </p:nvGrpSpPr>
        <p:grpSpPr>
          <a:xfrm>
            <a:off x="6736947" y="3834081"/>
            <a:ext cx="1080000" cy="1080000"/>
            <a:chOff x="4744103" y="765856"/>
            <a:chExt cx="2210055" cy="2277812"/>
          </a:xfrm>
        </p:grpSpPr>
        <p:sp>
          <p:nvSpPr>
            <p:cNvPr id="102" name="椭圆 73">
              <a:extLst>
                <a:ext uri="{FF2B5EF4-FFF2-40B4-BE49-F238E27FC236}">
                  <a16:creationId xmlns:a16="http://schemas.microsoft.com/office/drawing/2014/main" id="{650701C7-5C8D-4536-B852-3ED61AD4A8CC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A46EBA"/>
                </a:gs>
                <a:gs pos="87000">
                  <a:srgbClr val="663A77"/>
                </a:gs>
                <a:gs pos="0">
                  <a:srgbClr val="522E6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椭圆 74">
              <a:extLst>
                <a:ext uri="{FF2B5EF4-FFF2-40B4-BE49-F238E27FC236}">
                  <a16:creationId xmlns:a16="http://schemas.microsoft.com/office/drawing/2014/main" id="{1C7FBE03-A8B1-4C6A-A0D6-2B130E5967EF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任意多边形 75">
              <a:extLst>
                <a:ext uri="{FF2B5EF4-FFF2-40B4-BE49-F238E27FC236}">
                  <a16:creationId xmlns:a16="http://schemas.microsoft.com/office/drawing/2014/main" id="{69ACE610-CAF9-4882-9A90-EC484EB5321F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椭圆 76">
              <a:extLst>
                <a:ext uri="{FF2B5EF4-FFF2-40B4-BE49-F238E27FC236}">
                  <a16:creationId xmlns:a16="http://schemas.microsoft.com/office/drawing/2014/main" id="{85127579-B911-44F8-98E0-568B11E6AA9F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椭圆 77">
              <a:extLst>
                <a:ext uri="{FF2B5EF4-FFF2-40B4-BE49-F238E27FC236}">
                  <a16:creationId xmlns:a16="http://schemas.microsoft.com/office/drawing/2014/main" id="{0D2D38F3-A3A0-410E-9834-834BC8D3CF8B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E1148D85-3AE0-45E1-BACE-5EC8C9F20465}"/>
              </a:ext>
            </a:extLst>
          </p:cNvPr>
          <p:cNvSpPr/>
          <p:nvPr/>
        </p:nvSpPr>
        <p:spPr>
          <a:xfrm>
            <a:off x="209265" y="1910030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72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99902FF-9FBC-4596-ABF9-9032A1F533CF}"/>
              </a:ext>
            </a:extLst>
          </p:cNvPr>
          <p:cNvSpPr/>
          <p:nvPr/>
        </p:nvSpPr>
        <p:spPr>
          <a:xfrm>
            <a:off x="11435438" y="1711393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加盟店</a:t>
            </a:r>
          </a:p>
        </p:txBody>
      </p:sp>
      <p:pic>
        <p:nvPicPr>
          <p:cNvPr id="96" name="圖片 95">
            <a:extLst>
              <a:ext uri="{FF2B5EF4-FFF2-40B4-BE49-F238E27FC236}">
                <a16:creationId xmlns:a16="http://schemas.microsoft.com/office/drawing/2014/main" id="{21B712DC-1AFD-44AB-B4F5-45000ED24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BD3E07F1-2042-4644-9A57-C5B9D88F276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07A268-8D36-4F4D-8C8D-76CF0B93B83B}"/>
              </a:ext>
            </a:extLst>
          </p:cNvPr>
          <p:cNvSpPr/>
          <p:nvPr/>
        </p:nvSpPr>
        <p:spPr>
          <a:xfrm>
            <a:off x="3049914" y="1776787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5413F838-CCEF-4A43-8DF4-84242F834455}"/>
              </a:ext>
            </a:extLst>
          </p:cNvPr>
          <p:cNvSpPr/>
          <p:nvPr/>
        </p:nvSpPr>
        <p:spPr>
          <a:xfrm>
            <a:off x="3040090" y="4125744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767AE79-53C3-40B3-87D1-414735D22E60}"/>
              </a:ext>
            </a:extLst>
          </p:cNvPr>
          <p:cNvSpPr/>
          <p:nvPr/>
        </p:nvSpPr>
        <p:spPr>
          <a:xfrm>
            <a:off x="7995496" y="1765431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</a:t>
            </a: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4EE73BD9-5E9B-4304-B9F7-5801792A02E1}"/>
              </a:ext>
            </a:extLst>
          </p:cNvPr>
          <p:cNvSpPr/>
          <p:nvPr/>
        </p:nvSpPr>
        <p:spPr>
          <a:xfrm>
            <a:off x="8043906" y="4128886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</a:t>
            </a: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87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05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7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1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950"/>
                            </p:stCondLst>
                            <p:childTnLst>
                              <p:par>
                                <p:cTn id="1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450"/>
                            </p:stCondLst>
                            <p:childTnLst>
                              <p:par>
                                <p:cTn id="1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950"/>
                            </p:stCondLst>
                            <p:childTnLst>
                              <p:par>
                                <p:cTn id="1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4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9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4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9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07" grpId="0"/>
      <p:bldP spid="108" grpId="0"/>
      <p:bldP spid="8" grpId="0"/>
      <p:bldP spid="110" grpId="0"/>
      <p:bldP spid="111" grpId="0"/>
      <p:bldP spid="1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38814" y="3154660"/>
            <a:ext cx="4696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面臨問題分析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4C700D-16E1-429E-94EE-98154A55E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B56B60-5C03-4051-A0FB-D57B141F6500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880B80-A175-4CCA-AC61-A3482DFE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03" y="3804416"/>
            <a:ext cx="3472309" cy="34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微立体半年工作总结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5013</Words>
  <Application>Microsoft Office PowerPoint</Application>
  <PresentationFormat>自訂</PresentationFormat>
  <Paragraphs>438</Paragraphs>
  <Slides>39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25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65" baseType="lpstr">
      <vt:lpstr>Gill Sans</vt:lpstr>
      <vt:lpstr>Helvetica Light</vt:lpstr>
      <vt:lpstr>Kozuka Gothic Pro B</vt:lpstr>
      <vt:lpstr>Lato</vt:lpstr>
      <vt:lpstr>Lato Regular</vt:lpstr>
      <vt:lpstr>微软雅黑</vt:lpstr>
      <vt:lpstr>MS PGothic</vt:lpstr>
      <vt:lpstr>MS PGothic</vt:lpstr>
      <vt:lpstr>나눔고딕</vt:lpstr>
      <vt:lpstr>宋体</vt:lpstr>
      <vt:lpstr>華康華綜體W5</vt:lpstr>
      <vt:lpstr>微軟正黑體</vt:lpstr>
      <vt:lpstr>微软雅黑 Light</vt:lpstr>
      <vt:lpstr>標楷體</vt:lpstr>
      <vt:lpstr>专业字体设计服务/WWW.ZTSGC.COM/</vt:lpstr>
      <vt:lpstr>Arial</vt:lpstr>
      <vt:lpstr>Arial Black</vt:lpstr>
      <vt:lpstr>Calibri</vt:lpstr>
      <vt:lpstr>Franklin Gothic Book</vt:lpstr>
      <vt:lpstr>Helvetica</vt:lpstr>
      <vt:lpstr>Impact</vt:lpstr>
      <vt:lpstr>Open Sans</vt:lpstr>
      <vt:lpstr>Segoe UI Light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微立体半年工作总结</dc:title>
  <dc:creator/>
  <cp:keywords>第一PPT www.1ppt.com</cp:keywords>
  <cp:lastModifiedBy/>
  <cp:revision>1</cp:revision>
  <dcterms:created xsi:type="dcterms:W3CDTF">2016-09-05T07:59:58Z</dcterms:created>
  <dcterms:modified xsi:type="dcterms:W3CDTF">2019-03-23T02:46:14Z</dcterms:modified>
</cp:coreProperties>
</file>